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72" r:id="rId6"/>
    <p:sldId id="257" r:id="rId7"/>
    <p:sldId id="278" r:id="rId8"/>
    <p:sldId id="264" r:id="rId9"/>
    <p:sldId id="284" r:id="rId10"/>
    <p:sldId id="285" r:id="rId11"/>
    <p:sldId id="266" r:id="rId12"/>
    <p:sldId id="258" r:id="rId13"/>
    <p:sldId id="265" r:id="rId14"/>
    <p:sldId id="286" r:id="rId15"/>
    <p:sldId id="268" r:id="rId16"/>
    <p:sldId id="287" r:id="rId17"/>
    <p:sldId id="288"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8" autoAdjust="0"/>
    <p:restoredTop sz="94641" autoAdjust="0"/>
  </p:normalViewPr>
  <p:slideViewPr>
    <p:cSldViewPr snapToGrid="0">
      <p:cViewPr varScale="1">
        <p:scale>
          <a:sx n="65" d="100"/>
          <a:sy n="65" d="100"/>
        </p:scale>
        <p:origin x="858" y="78"/>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10/16/2024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10/16/2024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7.xml"/><Relationship Id="rId5" Type="http://schemas.openxmlformats.org/officeDocument/2006/relationships/image" Target="../media/image18.jpg"/><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a:lstStyle/>
          <a:p>
            <a:r>
              <a:rPr lang="en-US" dirty="0"/>
              <a:t>Group 2</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fontScale="85000" lnSpcReduction="20000"/>
          </a:bodyPr>
          <a:lstStyle/>
          <a:p>
            <a:r>
              <a:rPr lang="en-US" dirty="0"/>
              <a:t>Project Proposal</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Placeholder 332" descr="A woman with VR goggles on her fac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5334461" cy="6867376"/>
          </a:xfrm>
        </p:spPr>
      </p:pic>
      <p:sp>
        <p:nvSpPr>
          <p:cNvPr id="23" name="Text Placeholder 22">
            <a:extLst>
              <a:ext uri="{FF2B5EF4-FFF2-40B4-BE49-F238E27FC236}">
                <a16:creationId xmlns:a16="http://schemas.microsoft.com/office/drawing/2014/main" id="{B2BFF67E-8392-4EB4-955D-C2398929F2FE}"/>
              </a:ext>
            </a:extLst>
          </p:cNvPr>
          <p:cNvSpPr>
            <a:spLocks noGrp="1"/>
          </p:cNvSpPr>
          <p:nvPr>
            <p:ph type="body" sz="quarter" idx="18"/>
          </p:nvPr>
        </p:nvSpPr>
        <p:spPr>
          <a:xfrm>
            <a:off x="6096000" y="3260492"/>
            <a:ext cx="1409612" cy="768096"/>
          </a:xfrm>
        </p:spPr>
        <p:txBody>
          <a:bodyPr/>
          <a:lstStyle/>
          <a:p>
            <a:r>
              <a:rPr lang="en-US" dirty="0"/>
              <a:t>Back end</a:t>
            </a:r>
          </a:p>
        </p:txBody>
      </p:sp>
      <p:sp>
        <p:nvSpPr>
          <p:cNvPr id="172" name="Slide Number Placehold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10</a:t>
            </a:fld>
            <a:endParaRPr lang="en-US" dirty="0"/>
          </a:p>
        </p:txBody>
      </p:sp>
      <p:sp>
        <p:nvSpPr>
          <p:cNvPr id="41" name="Text Placeholder 40">
            <a:extLst>
              <a:ext uri="{FF2B5EF4-FFF2-40B4-BE49-F238E27FC236}">
                <a16:creationId xmlns:a16="http://schemas.microsoft.com/office/drawing/2014/main" id="{AB1F0844-6AE3-4B7A-B203-EFD1F867441B}"/>
              </a:ext>
            </a:extLst>
          </p:cNvPr>
          <p:cNvSpPr>
            <a:spLocks noGrp="1"/>
          </p:cNvSpPr>
          <p:nvPr>
            <p:ph type="body" sz="quarter" idx="27"/>
          </p:nvPr>
        </p:nvSpPr>
        <p:spPr>
          <a:xfrm>
            <a:off x="7499519" y="1692007"/>
            <a:ext cx="3365003" cy="1171533"/>
          </a:xfrm>
        </p:spPr>
        <p:txBody>
          <a:bodyPr>
            <a:normAutofit/>
          </a:bodyPr>
          <a:lstStyle/>
          <a:p>
            <a:r>
              <a:rPr lang="en-US" dirty="0"/>
              <a:t>​</a:t>
            </a:r>
            <a:r>
              <a:rPr lang="en-US" sz="3600" dirty="0">
                <a:latin typeface="+mj-lt"/>
              </a:rPr>
              <a:t>-PHP</a:t>
            </a:r>
          </a:p>
        </p:txBody>
      </p:sp>
      <p:sp>
        <p:nvSpPr>
          <p:cNvPr id="22" name="Text Placeholder 21">
            <a:extLst>
              <a:ext uri="{FF2B5EF4-FFF2-40B4-BE49-F238E27FC236}">
                <a16:creationId xmlns:a16="http://schemas.microsoft.com/office/drawing/2014/main" id="{D64EE55A-A02F-4EE4-83F2-B097394D38E7}"/>
              </a:ext>
            </a:extLst>
          </p:cNvPr>
          <p:cNvSpPr>
            <a:spLocks noGrp="1"/>
          </p:cNvSpPr>
          <p:nvPr>
            <p:ph type="body" sz="quarter" idx="16"/>
          </p:nvPr>
        </p:nvSpPr>
        <p:spPr>
          <a:xfrm>
            <a:off x="6096000" y="1747520"/>
            <a:ext cx="1403519" cy="768096"/>
          </a:xfrm>
        </p:spPr>
        <p:txBody>
          <a:bodyPr>
            <a:normAutofit/>
          </a:bodyPr>
          <a:lstStyle/>
          <a:p>
            <a:r>
              <a:rPr lang="en-US" dirty="0"/>
              <a:t>Front end</a:t>
            </a:r>
          </a:p>
        </p:txBody>
      </p:sp>
      <p:sp>
        <p:nvSpPr>
          <p:cNvPr id="16" name="Text Placeholder 15">
            <a:extLst>
              <a:ext uri="{FF2B5EF4-FFF2-40B4-BE49-F238E27FC236}">
                <a16:creationId xmlns:a16="http://schemas.microsoft.com/office/drawing/2014/main" id="{84AAE549-3A78-4243-8999-CEED726047F1}"/>
              </a:ext>
            </a:extLst>
          </p:cNvPr>
          <p:cNvSpPr>
            <a:spLocks noGrp="1"/>
          </p:cNvSpPr>
          <p:nvPr>
            <p:ph type="body" sz="quarter" idx="28"/>
          </p:nvPr>
        </p:nvSpPr>
        <p:spPr>
          <a:xfrm>
            <a:off x="7499519" y="3247155"/>
            <a:ext cx="3365003" cy="1170432"/>
          </a:xfrm>
        </p:spPr>
        <p:txBody>
          <a:bodyPr>
            <a:noAutofit/>
          </a:bodyPr>
          <a:lstStyle/>
          <a:p>
            <a:r>
              <a:rPr lang="en-ZA" sz="3600" dirty="0">
                <a:latin typeface="+mj-lt"/>
              </a:rPr>
              <a:t>-MySQL</a:t>
            </a:r>
            <a:r>
              <a:rPr lang="en-ZA" sz="3600" dirty="0"/>
              <a:t>​</a:t>
            </a:r>
          </a:p>
        </p:txBody>
      </p:sp>
      <p:sp>
        <p:nvSpPr>
          <p:cNvPr id="47" name="Title 46">
            <a:extLst>
              <a:ext uri="{FF2B5EF4-FFF2-40B4-BE49-F238E27FC236}">
                <a16:creationId xmlns:a16="http://schemas.microsoft.com/office/drawing/2014/main" id="{B8AD9710-779D-4FA0-81DF-0F195591C782}"/>
              </a:ext>
            </a:extLst>
          </p:cNvPr>
          <p:cNvSpPr>
            <a:spLocks noGrp="1"/>
          </p:cNvSpPr>
          <p:nvPr>
            <p:ph type="title"/>
          </p:nvPr>
        </p:nvSpPr>
        <p:spPr>
          <a:xfrm>
            <a:off x="6096000" y="970060"/>
            <a:ext cx="6857539" cy="534549"/>
          </a:xfrm>
        </p:spPr>
        <p:txBody>
          <a:bodyPr/>
          <a:lstStyle/>
          <a:p>
            <a:r>
              <a:rPr lang="en-US" sz="1800" b="1" dirty="0">
                <a:effectLst/>
                <a:latin typeface="Arial" panose="020B0604020202020204" pitchFamily="34" charset="0"/>
                <a:ea typeface="Calibri" panose="020F0502020204030204" pitchFamily="34" charset="0"/>
                <a:cs typeface="Cordia New" panose="020B0304020202020204" pitchFamily="34" charset="-34"/>
              </a:rPr>
              <a:t>Programming Language and Database:</a:t>
            </a:r>
            <a:br>
              <a:rPr lang="en-US" sz="1800" dirty="0">
                <a:effectLst/>
                <a:latin typeface="Calibri" panose="020F0502020204030204" pitchFamily="34" charset="0"/>
                <a:ea typeface="Calibri" panose="020F0502020204030204" pitchFamily="34" charset="0"/>
                <a:cs typeface="Cordia New" panose="020B0304020202020204" pitchFamily="34" charset="-34"/>
              </a:rPr>
            </a:br>
            <a:endParaRPr lang="en-US" dirty="0"/>
          </a:p>
        </p:txBody>
      </p:sp>
    </p:spTree>
    <p:extLst>
      <p:ext uri="{BB962C8B-B14F-4D97-AF65-F5344CB8AC3E}">
        <p14:creationId xmlns:p14="http://schemas.microsoft.com/office/powerpoint/2010/main" val="105714612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BD74-933C-1EFE-9C4F-F30547937BB3}"/>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8B09E084-F93A-18FC-F3B9-C47775BB8842}"/>
              </a:ext>
            </a:extLst>
          </p:cNvPr>
          <p:cNvSpPr>
            <a:spLocks noGrp="1"/>
          </p:cNvSpPr>
          <p:nvPr>
            <p:ph type="title"/>
          </p:nvPr>
        </p:nvSpPr>
        <p:spPr>
          <a:xfrm>
            <a:off x="2796031" y="1649421"/>
            <a:ext cx="8766703" cy="466344"/>
          </a:xfrm>
        </p:spPr>
        <p:txBody>
          <a:bodyPr/>
          <a:lstStyle/>
          <a:p>
            <a:r>
              <a:rPr lang="en-US" sz="2200" b="1" dirty="0">
                <a:effectLst/>
                <a:latin typeface="Arial" panose="020B0604020202020204" pitchFamily="34" charset="0"/>
                <a:ea typeface="Calibri" panose="020F0502020204030204" pitchFamily="34" charset="0"/>
              </a:rPr>
              <a:t>Importance of the Study:</a:t>
            </a:r>
            <a:endParaRPr lang="en-US" sz="2200" dirty="0"/>
          </a:p>
        </p:txBody>
      </p:sp>
      <p:pic>
        <p:nvPicPr>
          <p:cNvPr id="65" name="Picture Placeholder 64" descr="Robotic hand and human hand almost touching with their pointer fingers">
            <a:extLst>
              <a:ext uri="{FF2B5EF4-FFF2-40B4-BE49-F238E27FC236}">
                <a16:creationId xmlns:a16="http://schemas.microsoft.com/office/drawing/2014/main" id="{C0B0E868-C2FA-D95D-9F54-7F266194D9DC}"/>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3" name="Text Placeholder 62">
            <a:extLst>
              <a:ext uri="{FF2B5EF4-FFF2-40B4-BE49-F238E27FC236}">
                <a16:creationId xmlns:a16="http://schemas.microsoft.com/office/drawing/2014/main" id="{31E7F56F-4317-F272-7B56-D7CDE6671054}"/>
              </a:ext>
            </a:extLst>
          </p:cNvPr>
          <p:cNvSpPr>
            <a:spLocks noGrp="1"/>
          </p:cNvSpPr>
          <p:nvPr>
            <p:ph type="body" sz="quarter" idx="27"/>
          </p:nvPr>
        </p:nvSpPr>
        <p:spPr>
          <a:xfrm>
            <a:off x="2811825" y="2566219"/>
            <a:ext cx="9031129" cy="3653604"/>
          </a:xfrm>
        </p:spPr>
        <p:txBody>
          <a:bodyPr>
            <a:normAutofit fontScale="77500" lnSpcReduction="20000"/>
          </a:bodyPr>
          <a:lstStyle/>
          <a:p>
            <a:pPr marL="0" marR="0" algn="just">
              <a:lnSpc>
                <a:spcPct val="200000"/>
              </a:lnSpc>
              <a:spcBef>
                <a:spcPts val="0"/>
              </a:spcBef>
              <a:spcAft>
                <a:spcPts val="800"/>
              </a:spcAft>
            </a:pPr>
            <a:r>
              <a:rPr lang="en-US" sz="1800" dirty="0">
                <a:effectLst/>
                <a:latin typeface="Arial" panose="020B0604020202020204" pitchFamily="34" charset="0"/>
                <a:ea typeface="Calibri" panose="020F0502020204030204" pitchFamily="34" charset="0"/>
              </a:rPr>
              <a:t>The study on a social media content management system is important because it enhances efficiency and improves audience engagement by addressing common management challenges. It promotes data-driven decision-making through analytics, ensuring informed marketing strategies. Additionally, it emphasizes security by exploring user authentication and role-based access, protecting sensitive information. The study also highlights the value of collaboration among content creators and the importance of local content management for targeted marketing. Overall, it provides insights for continuous improvement of CMS tools, ultimately leading to better strategies, user experiences, and organizational outcomes.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9" name="Slide Number Placeholder 8">
            <a:extLst>
              <a:ext uri="{FF2B5EF4-FFF2-40B4-BE49-F238E27FC236}">
                <a16:creationId xmlns:a16="http://schemas.microsoft.com/office/drawing/2014/main" id="{90CD44D8-90FB-37D7-B829-04400A4A4956}"/>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11</a:t>
            </a:fld>
            <a:endParaRPr lang="en-US" dirty="0"/>
          </a:p>
        </p:txBody>
      </p:sp>
    </p:spTree>
    <p:extLst>
      <p:ext uri="{BB962C8B-B14F-4D97-AF65-F5344CB8AC3E}">
        <p14:creationId xmlns:p14="http://schemas.microsoft.com/office/powerpoint/2010/main" val="349602964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Target users/beneficiaries</a:t>
            </a:r>
            <a:endParaRPr lang="en-US" noProof="0" dirty="0"/>
          </a:p>
        </p:txBody>
      </p:sp>
      <p:sp>
        <p:nvSpPr>
          <p:cNvPr id="6" name="Text Placeholder 5">
            <a:extLst>
              <a:ext uri="{FF2B5EF4-FFF2-40B4-BE49-F238E27FC236}">
                <a16:creationId xmlns:a16="http://schemas.microsoft.com/office/drawing/2014/main" id="{5150278A-C855-49FF-BCD2-7E6BD3F90529}"/>
              </a:ext>
            </a:extLst>
          </p:cNvPr>
          <p:cNvSpPr>
            <a:spLocks noGrp="1"/>
          </p:cNvSpPr>
          <p:nvPr>
            <p:ph type="body" sz="quarter" idx="19"/>
          </p:nvPr>
        </p:nvSpPr>
        <p:spPr>
          <a:xfrm>
            <a:off x="2452699" y="1592681"/>
            <a:ext cx="7306060" cy="393427"/>
          </a:xfrm>
        </p:spPr>
        <p:txBody>
          <a:bodyPr/>
          <a:lstStyle/>
          <a:p>
            <a:r>
              <a:rPr lang="en-US" dirty="0"/>
              <a:t>Who Will Benefit?</a:t>
            </a:r>
          </a:p>
        </p:txBody>
      </p:sp>
      <p:sp>
        <p:nvSpPr>
          <p:cNvPr id="23" name="Text Placeholder 22">
            <a:extLst>
              <a:ext uri="{FF2B5EF4-FFF2-40B4-BE49-F238E27FC236}">
                <a16:creationId xmlns:a16="http://schemas.microsoft.com/office/drawing/2014/main" id="{2052F5BA-C743-4F56-BF96-3A70DB7B29D8}"/>
              </a:ext>
            </a:extLst>
          </p:cNvPr>
          <p:cNvSpPr>
            <a:spLocks noGrp="1"/>
          </p:cNvSpPr>
          <p:nvPr>
            <p:ph type="body" sz="quarter" idx="26"/>
          </p:nvPr>
        </p:nvSpPr>
        <p:spPr>
          <a:xfrm>
            <a:off x="1973698" y="3031460"/>
            <a:ext cx="1975104" cy="868680"/>
          </a:xfrm>
        </p:spPr>
        <p:txBody>
          <a:bodyPr/>
          <a:lstStyle/>
          <a:p>
            <a:r>
              <a:rPr lang="en-US" sz="1800" b="1" dirty="0">
                <a:effectLst/>
                <a:latin typeface="Arial" panose="020B0604020202020204" pitchFamily="34" charset="0"/>
                <a:ea typeface="Calibri" panose="020F0502020204030204" pitchFamily="34" charset="0"/>
              </a:rPr>
              <a:t>Marketing Teams</a:t>
            </a:r>
            <a:endParaRPr lang="en-US" dirty="0"/>
          </a:p>
        </p:txBody>
      </p:sp>
      <p:sp>
        <p:nvSpPr>
          <p:cNvPr id="24" name="Text Placeholder 23">
            <a:extLst>
              <a:ext uri="{FF2B5EF4-FFF2-40B4-BE49-F238E27FC236}">
                <a16:creationId xmlns:a16="http://schemas.microsoft.com/office/drawing/2014/main" id="{0BA3A285-1B6B-47C7-A879-444362C4EFED}"/>
              </a:ext>
            </a:extLst>
          </p:cNvPr>
          <p:cNvSpPr>
            <a:spLocks noGrp="1"/>
          </p:cNvSpPr>
          <p:nvPr>
            <p:ph type="body" sz="quarter" idx="27"/>
          </p:nvPr>
        </p:nvSpPr>
        <p:spPr>
          <a:xfrm>
            <a:off x="5202976" y="3031460"/>
            <a:ext cx="1975104" cy="868680"/>
          </a:xfrm>
        </p:spPr>
        <p:txBody>
          <a:bodyPr/>
          <a:lstStyle/>
          <a:p>
            <a:r>
              <a:rPr lang="en-US" sz="1800" b="1" dirty="0">
                <a:effectLst/>
                <a:latin typeface="Arial" panose="020B0604020202020204" pitchFamily="34" charset="0"/>
                <a:ea typeface="Calibri" panose="020F0502020204030204" pitchFamily="34" charset="0"/>
              </a:rPr>
              <a:t>Content Creators</a:t>
            </a:r>
            <a:endParaRPr lang="en-US" dirty="0"/>
          </a:p>
        </p:txBody>
      </p:sp>
      <p:sp>
        <p:nvSpPr>
          <p:cNvPr id="25" name="Text Placeholder 24">
            <a:extLst>
              <a:ext uri="{FF2B5EF4-FFF2-40B4-BE49-F238E27FC236}">
                <a16:creationId xmlns:a16="http://schemas.microsoft.com/office/drawing/2014/main" id="{44B3A6EF-74CD-4CC3-BB15-24EAF0291D3A}"/>
              </a:ext>
            </a:extLst>
          </p:cNvPr>
          <p:cNvSpPr>
            <a:spLocks noGrp="1"/>
          </p:cNvSpPr>
          <p:nvPr>
            <p:ph type="body" sz="quarter" idx="28"/>
          </p:nvPr>
        </p:nvSpPr>
        <p:spPr>
          <a:xfrm>
            <a:off x="8346652" y="3031460"/>
            <a:ext cx="1975104" cy="868680"/>
          </a:xfrm>
        </p:spPr>
        <p:txBody>
          <a:bodyPr>
            <a:normAutofit lnSpcReduction="10000"/>
          </a:bodyPr>
          <a:lstStyle/>
          <a:p>
            <a:r>
              <a:rPr lang="en-US" sz="1800" b="1" dirty="0">
                <a:effectLst/>
                <a:latin typeface="Arial" panose="020B0604020202020204" pitchFamily="34" charset="0"/>
                <a:ea typeface="Calibri" panose="020F0502020204030204" pitchFamily="34" charset="0"/>
              </a:rPr>
              <a:t>Social Media Managers</a:t>
            </a:r>
            <a:endParaRPr lang="en-US" dirty="0"/>
          </a:p>
        </p:txBody>
      </p:sp>
      <p:sp>
        <p:nvSpPr>
          <p:cNvPr id="33" name="Text Placeholder 32">
            <a:extLst>
              <a:ext uri="{FF2B5EF4-FFF2-40B4-BE49-F238E27FC236}">
                <a16:creationId xmlns:a16="http://schemas.microsoft.com/office/drawing/2014/main" id="{6408E2D6-75F9-4B6D-83C6-E5C1D0785788}"/>
              </a:ext>
            </a:extLst>
          </p:cNvPr>
          <p:cNvSpPr>
            <a:spLocks noGrp="1"/>
          </p:cNvSpPr>
          <p:nvPr>
            <p:ph type="body" sz="quarter" idx="13"/>
          </p:nvPr>
        </p:nvSpPr>
        <p:spPr>
          <a:xfrm>
            <a:off x="1591695" y="4042386"/>
            <a:ext cx="2743200" cy="2122439"/>
          </a:xfrm>
        </p:spPr>
        <p:txBody>
          <a:bodyPr>
            <a:normAutofit fontScale="92500" lnSpcReduction="20000"/>
          </a:bodyPr>
          <a:lstStyle/>
          <a:p>
            <a:r>
              <a:rPr lang="en-US" sz="1800" dirty="0">
                <a:effectLst/>
                <a:latin typeface="Arial" panose="020B0604020202020204" pitchFamily="34" charset="0"/>
                <a:ea typeface="Calibri" panose="020F0502020204030204" pitchFamily="34" charset="0"/>
                <a:cs typeface="Cordia New" panose="020B0304020202020204" pitchFamily="34" charset="-34"/>
              </a:rPr>
              <a:t>They benefit from improved efficiency and tools for better audience engagement, enabling more effective campaign strategies and content creation.</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
        <p:nvSpPr>
          <p:cNvPr id="34" name="Text Placeholder 33">
            <a:extLst>
              <a:ext uri="{FF2B5EF4-FFF2-40B4-BE49-F238E27FC236}">
                <a16:creationId xmlns:a16="http://schemas.microsoft.com/office/drawing/2014/main" id="{53AB9469-72E1-430D-8BF6-AEEEBDE86C7B}"/>
              </a:ext>
            </a:extLst>
          </p:cNvPr>
          <p:cNvSpPr>
            <a:spLocks noGrp="1"/>
          </p:cNvSpPr>
          <p:nvPr>
            <p:ph type="body" sz="quarter" idx="29"/>
          </p:nvPr>
        </p:nvSpPr>
        <p:spPr>
          <a:xfrm>
            <a:off x="4820973" y="4042387"/>
            <a:ext cx="2743200" cy="2122439"/>
          </a:xfrm>
        </p:spPr>
        <p:txBody>
          <a:bodyPr>
            <a:normAutofit fontScale="85000" lnSpcReduction="10000"/>
          </a:bodyPr>
          <a:lstStyle/>
          <a:p>
            <a:r>
              <a:rPr lang="en-US" sz="1800" dirty="0">
                <a:effectLst/>
                <a:latin typeface="Arial" panose="020B0604020202020204" pitchFamily="34" charset="0"/>
                <a:ea typeface="Calibri" panose="020F0502020204030204" pitchFamily="34" charset="0"/>
              </a:rPr>
              <a:t>These individuals gain access to features that streamline content management, enhance collaboration, and simplify media organization, allowing them to focus on creativity.</a:t>
            </a:r>
            <a:endParaRPr lang="en-US" dirty="0"/>
          </a:p>
        </p:txBody>
      </p:sp>
      <p:sp>
        <p:nvSpPr>
          <p:cNvPr id="35" name="Text Placeholder 34">
            <a:extLst>
              <a:ext uri="{FF2B5EF4-FFF2-40B4-BE49-F238E27FC236}">
                <a16:creationId xmlns:a16="http://schemas.microsoft.com/office/drawing/2014/main" id="{83F37B6A-147E-428A-8A0A-66906B67C611}"/>
              </a:ext>
            </a:extLst>
          </p:cNvPr>
          <p:cNvSpPr>
            <a:spLocks noGrp="1"/>
          </p:cNvSpPr>
          <p:nvPr>
            <p:ph type="body" sz="quarter" idx="30"/>
          </p:nvPr>
        </p:nvSpPr>
        <p:spPr>
          <a:xfrm>
            <a:off x="7964649" y="4042386"/>
            <a:ext cx="2743200" cy="2313964"/>
          </a:xfrm>
        </p:spPr>
        <p:txBody>
          <a:bodyPr>
            <a:normAutofit fontScale="92500" lnSpcReduction="10000"/>
          </a:bodyPr>
          <a:lstStyle/>
          <a:p>
            <a:r>
              <a:rPr lang="en-US" sz="1800" dirty="0">
                <a:effectLst/>
                <a:latin typeface="Arial" panose="020B0604020202020204" pitchFamily="34" charset="0"/>
                <a:ea typeface="Calibri" panose="020F0502020204030204" pitchFamily="34" charset="0"/>
                <a:cs typeface="Cordia New" panose="020B0304020202020204" pitchFamily="34" charset="-34"/>
              </a:rPr>
              <a:t>They can utilize data-driven insights and analytics to optimize posting strategies and improve performance tracking, enhancing their overall effectiveness.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
        <p:nvSpPr>
          <p:cNvPr id="38" name="Slide Number Placehold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12</a:t>
            </a:fld>
            <a:endParaRPr lang="en-US" dirty="0"/>
          </a:p>
        </p:txBody>
      </p:sp>
    </p:spTree>
    <p:extLst>
      <p:ext uri="{BB962C8B-B14F-4D97-AF65-F5344CB8AC3E}">
        <p14:creationId xmlns:p14="http://schemas.microsoft.com/office/powerpoint/2010/main" val="331353537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F514C-17FD-90B8-EE65-AEABBCD4230F}"/>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9BB3FAE-C446-A1A0-34E7-D911644A458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Target users/beneficiaries</a:t>
            </a:r>
            <a:endParaRPr lang="en-US" noProof="0" dirty="0"/>
          </a:p>
        </p:txBody>
      </p:sp>
      <p:sp>
        <p:nvSpPr>
          <p:cNvPr id="6" name="Text Placeholder 5">
            <a:extLst>
              <a:ext uri="{FF2B5EF4-FFF2-40B4-BE49-F238E27FC236}">
                <a16:creationId xmlns:a16="http://schemas.microsoft.com/office/drawing/2014/main" id="{7F77C564-F3A2-CF1E-1534-F799DC6C49A8}"/>
              </a:ext>
            </a:extLst>
          </p:cNvPr>
          <p:cNvSpPr>
            <a:spLocks noGrp="1"/>
          </p:cNvSpPr>
          <p:nvPr>
            <p:ph type="body" sz="quarter" idx="19"/>
          </p:nvPr>
        </p:nvSpPr>
        <p:spPr>
          <a:xfrm>
            <a:off x="2452699" y="1592681"/>
            <a:ext cx="7306060" cy="393427"/>
          </a:xfrm>
        </p:spPr>
        <p:txBody>
          <a:bodyPr/>
          <a:lstStyle/>
          <a:p>
            <a:r>
              <a:rPr lang="en-US" dirty="0"/>
              <a:t>Who Will Benefit?</a:t>
            </a:r>
          </a:p>
        </p:txBody>
      </p:sp>
      <p:sp>
        <p:nvSpPr>
          <p:cNvPr id="23" name="Text Placeholder 22">
            <a:extLst>
              <a:ext uri="{FF2B5EF4-FFF2-40B4-BE49-F238E27FC236}">
                <a16:creationId xmlns:a16="http://schemas.microsoft.com/office/drawing/2014/main" id="{8FB0A44E-B90E-90CE-ACD0-E9116581B275}"/>
              </a:ext>
            </a:extLst>
          </p:cNvPr>
          <p:cNvSpPr>
            <a:spLocks noGrp="1"/>
          </p:cNvSpPr>
          <p:nvPr>
            <p:ph type="body" sz="quarter" idx="26"/>
          </p:nvPr>
        </p:nvSpPr>
        <p:spPr>
          <a:xfrm>
            <a:off x="1973698" y="3031460"/>
            <a:ext cx="1975104" cy="868680"/>
          </a:xfrm>
        </p:spPr>
        <p:txBody>
          <a:bodyPr/>
          <a:lstStyle/>
          <a:p>
            <a:r>
              <a:rPr lang="en-US" sz="1800" b="1" dirty="0">
                <a:effectLst/>
                <a:latin typeface="Arial" panose="020B0604020202020204" pitchFamily="34" charset="0"/>
                <a:ea typeface="Calibri" panose="020F0502020204030204" pitchFamily="34" charset="0"/>
              </a:rPr>
              <a:t>Businesses and Brands</a:t>
            </a:r>
            <a:endParaRPr lang="en-US" dirty="0"/>
          </a:p>
        </p:txBody>
      </p:sp>
      <p:sp>
        <p:nvSpPr>
          <p:cNvPr id="24" name="Text Placeholder 23">
            <a:extLst>
              <a:ext uri="{FF2B5EF4-FFF2-40B4-BE49-F238E27FC236}">
                <a16:creationId xmlns:a16="http://schemas.microsoft.com/office/drawing/2014/main" id="{5EA0D4C4-342E-95CD-B57C-5A4AB26C6EEE}"/>
              </a:ext>
            </a:extLst>
          </p:cNvPr>
          <p:cNvSpPr>
            <a:spLocks noGrp="1"/>
          </p:cNvSpPr>
          <p:nvPr>
            <p:ph type="body" sz="quarter" idx="27"/>
          </p:nvPr>
        </p:nvSpPr>
        <p:spPr>
          <a:xfrm>
            <a:off x="5202976" y="3031460"/>
            <a:ext cx="1975104" cy="868680"/>
          </a:xfrm>
        </p:spPr>
        <p:txBody>
          <a:bodyPr/>
          <a:lstStyle/>
          <a:p>
            <a:r>
              <a:rPr lang="en-US" sz="1800" b="1" dirty="0">
                <a:effectLst/>
                <a:latin typeface="Arial" panose="020B0604020202020204" pitchFamily="34" charset="0"/>
                <a:ea typeface="Calibri" panose="020F0502020204030204" pitchFamily="34" charset="0"/>
              </a:rPr>
              <a:t>Data Analysts</a:t>
            </a:r>
            <a:endParaRPr lang="en-US" dirty="0"/>
          </a:p>
        </p:txBody>
      </p:sp>
      <p:sp>
        <p:nvSpPr>
          <p:cNvPr id="25" name="Text Placeholder 24">
            <a:extLst>
              <a:ext uri="{FF2B5EF4-FFF2-40B4-BE49-F238E27FC236}">
                <a16:creationId xmlns:a16="http://schemas.microsoft.com/office/drawing/2014/main" id="{20DC15E6-22C9-9FC3-F638-AB3D0CDAD18D}"/>
              </a:ext>
            </a:extLst>
          </p:cNvPr>
          <p:cNvSpPr>
            <a:spLocks noGrp="1"/>
          </p:cNvSpPr>
          <p:nvPr>
            <p:ph type="body" sz="quarter" idx="28"/>
          </p:nvPr>
        </p:nvSpPr>
        <p:spPr>
          <a:xfrm>
            <a:off x="8346652" y="3031460"/>
            <a:ext cx="1975104" cy="868680"/>
          </a:xfrm>
        </p:spPr>
        <p:txBody>
          <a:bodyPr>
            <a:normAutofit lnSpcReduction="10000"/>
          </a:bodyPr>
          <a:lstStyle/>
          <a:p>
            <a:r>
              <a:rPr lang="en-US" sz="1800" b="1" dirty="0">
                <a:effectLst/>
                <a:latin typeface="Arial" panose="020B0604020202020204" pitchFamily="34" charset="0"/>
                <a:ea typeface="Calibri" panose="020F0502020204030204" pitchFamily="34" charset="0"/>
              </a:rPr>
              <a:t>IT and Security Teams</a:t>
            </a:r>
            <a:endParaRPr lang="en-US" dirty="0"/>
          </a:p>
        </p:txBody>
      </p:sp>
      <p:sp>
        <p:nvSpPr>
          <p:cNvPr id="33" name="Text Placeholder 32">
            <a:extLst>
              <a:ext uri="{FF2B5EF4-FFF2-40B4-BE49-F238E27FC236}">
                <a16:creationId xmlns:a16="http://schemas.microsoft.com/office/drawing/2014/main" id="{A69E643A-0E62-8B27-A384-26B6EE4E814C}"/>
              </a:ext>
            </a:extLst>
          </p:cNvPr>
          <p:cNvSpPr>
            <a:spLocks noGrp="1"/>
          </p:cNvSpPr>
          <p:nvPr>
            <p:ph type="body" sz="quarter" idx="13"/>
          </p:nvPr>
        </p:nvSpPr>
        <p:spPr>
          <a:xfrm>
            <a:off x="1591695" y="4042386"/>
            <a:ext cx="2743200" cy="2004453"/>
          </a:xfrm>
        </p:spPr>
        <p:txBody>
          <a:bodyPr>
            <a:normAutofit fontScale="92500" lnSpcReduction="20000"/>
          </a:bodyPr>
          <a:lstStyle/>
          <a:p>
            <a:r>
              <a:rPr lang="en-US" sz="1800" dirty="0">
                <a:effectLst/>
                <a:latin typeface="Arial" panose="020B0604020202020204" pitchFamily="34" charset="0"/>
                <a:ea typeface="Calibri" panose="020F0502020204030204" pitchFamily="34" charset="0"/>
                <a:cs typeface="Cordia New" panose="020B0304020202020204" pitchFamily="34" charset="-34"/>
              </a:rPr>
              <a:t>Organizations can leverage the study’s findings to connect more effectively with their target audiences, ultimately driving brand loyalty and sales.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
        <p:nvSpPr>
          <p:cNvPr id="34" name="Text Placeholder 33">
            <a:extLst>
              <a:ext uri="{FF2B5EF4-FFF2-40B4-BE49-F238E27FC236}">
                <a16:creationId xmlns:a16="http://schemas.microsoft.com/office/drawing/2014/main" id="{DFABB1BE-4158-3CA0-EBE7-426D378E63C5}"/>
              </a:ext>
            </a:extLst>
          </p:cNvPr>
          <p:cNvSpPr>
            <a:spLocks noGrp="1"/>
          </p:cNvSpPr>
          <p:nvPr>
            <p:ph type="body" sz="quarter" idx="29"/>
          </p:nvPr>
        </p:nvSpPr>
        <p:spPr>
          <a:xfrm>
            <a:off x="4820973" y="4042387"/>
            <a:ext cx="2743200" cy="2004452"/>
          </a:xfrm>
        </p:spPr>
        <p:txBody>
          <a:bodyPr>
            <a:normAutofit fontScale="92500" lnSpcReduction="20000"/>
          </a:bodyPr>
          <a:lstStyle/>
          <a:p>
            <a:r>
              <a:rPr lang="en-US" sz="1800" dirty="0">
                <a:effectLst/>
                <a:latin typeface="Arial" panose="020B0604020202020204" pitchFamily="34" charset="0"/>
                <a:ea typeface="Calibri" panose="020F0502020204030204" pitchFamily="34" charset="0"/>
                <a:cs typeface="Cordia New" panose="020B0304020202020204" pitchFamily="34" charset="-34"/>
              </a:rPr>
              <a:t>They benefit from enhanced reporting features and export options, allowing for deeper analysis of social media performance and user behavior.</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
        <p:nvSpPr>
          <p:cNvPr id="35" name="Text Placeholder 34">
            <a:extLst>
              <a:ext uri="{FF2B5EF4-FFF2-40B4-BE49-F238E27FC236}">
                <a16:creationId xmlns:a16="http://schemas.microsoft.com/office/drawing/2014/main" id="{13D9A23A-414C-93E9-75CD-48099C962B84}"/>
              </a:ext>
            </a:extLst>
          </p:cNvPr>
          <p:cNvSpPr>
            <a:spLocks noGrp="1"/>
          </p:cNvSpPr>
          <p:nvPr>
            <p:ph type="body" sz="quarter" idx="30"/>
          </p:nvPr>
        </p:nvSpPr>
        <p:spPr>
          <a:xfrm>
            <a:off x="7964649" y="4042386"/>
            <a:ext cx="2743200" cy="2004452"/>
          </a:xfrm>
        </p:spPr>
        <p:txBody>
          <a:bodyPr>
            <a:normAutofit fontScale="92500" lnSpcReduction="20000"/>
          </a:bodyPr>
          <a:lstStyle/>
          <a:p>
            <a:r>
              <a:rPr lang="en-US" sz="1800" dirty="0">
                <a:effectLst/>
                <a:latin typeface="Arial" panose="020B0604020202020204" pitchFamily="34" charset="0"/>
                <a:ea typeface="Calibri" panose="020F0502020204030204" pitchFamily="34" charset="0"/>
                <a:cs typeface="Cordia New" panose="020B0304020202020204" pitchFamily="34" charset="-34"/>
              </a:rPr>
              <a:t>With a focus on user authentication and role-based access, these teams can ensure better protection of sensitive data and compliance with security protocols.</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
        <p:nvSpPr>
          <p:cNvPr id="38" name="Slide Number Placeholder 37">
            <a:extLst>
              <a:ext uri="{FF2B5EF4-FFF2-40B4-BE49-F238E27FC236}">
                <a16:creationId xmlns:a16="http://schemas.microsoft.com/office/drawing/2014/main" id="{3B11628C-18E8-EE97-E3F2-3F4D715B9D31}"/>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13</a:t>
            </a:fld>
            <a:endParaRPr lang="en-US" dirty="0"/>
          </a:p>
        </p:txBody>
      </p:sp>
    </p:spTree>
    <p:extLst>
      <p:ext uri="{BB962C8B-B14F-4D97-AF65-F5344CB8AC3E}">
        <p14:creationId xmlns:p14="http://schemas.microsoft.com/office/powerpoint/2010/main" val="11088987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6DDF3-FA1D-9EF9-43AE-CC0A638C8F06}"/>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C1A0BB3E-36AF-9139-6E7F-564139FE0C2C}"/>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Target users/beneficiaries</a:t>
            </a:r>
            <a:endParaRPr lang="en-US" noProof="0" dirty="0"/>
          </a:p>
        </p:txBody>
      </p:sp>
      <p:sp>
        <p:nvSpPr>
          <p:cNvPr id="6" name="Text Placeholder 5">
            <a:extLst>
              <a:ext uri="{FF2B5EF4-FFF2-40B4-BE49-F238E27FC236}">
                <a16:creationId xmlns:a16="http://schemas.microsoft.com/office/drawing/2014/main" id="{33FA3FFA-AC0A-F8AC-50CA-1D9067DD3350}"/>
              </a:ext>
            </a:extLst>
          </p:cNvPr>
          <p:cNvSpPr>
            <a:spLocks noGrp="1"/>
          </p:cNvSpPr>
          <p:nvPr>
            <p:ph type="body" sz="quarter" idx="19"/>
          </p:nvPr>
        </p:nvSpPr>
        <p:spPr>
          <a:xfrm>
            <a:off x="2452699" y="1592681"/>
            <a:ext cx="7306060" cy="393427"/>
          </a:xfrm>
        </p:spPr>
        <p:txBody>
          <a:bodyPr/>
          <a:lstStyle/>
          <a:p>
            <a:r>
              <a:rPr lang="en-US" dirty="0"/>
              <a:t>Who Will Benefit?</a:t>
            </a:r>
          </a:p>
        </p:txBody>
      </p:sp>
      <p:sp>
        <p:nvSpPr>
          <p:cNvPr id="23" name="Text Placeholder 22">
            <a:extLst>
              <a:ext uri="{FF2B5EF4-FFF2-40B4-BE49-F238E27FC236}">
                <a16:creationId xmlns:a16="http://schemas.microsoft.com/office/drawing/2014/main" id="{0EB76DCA-46E9-4A43-73E8-63702B9E5EEF}"/>
              </a:ext>
            </a:extLst>
          </p:cNvPr>
          <p:cNvSpPr>
            <a:spLocks noGrp="1"/>
          </p:cNvSpPr>
          <p:nvPr>
            <p:ph type="body" sz="quarter" idx="26"/>
          </p:nvPr>
        </p:nvSpPr>
        <p:spPr>
          <a:xfrm>
            <a:off x="1973698" y="3031460"/>
            <a:ext cx="1975104" cy="868680"/>
          </a:xfrm>
        </p:spPr>
        <p:txBody>
          <a:bodyPr>
            <a:normAutofit fontScale="85000" lnSpcReduction="10000"/>
          </a:bodyPr>
          <a:lstStyle/>
          <a:p>
            <a:r>
              <a:rPr lang="en-US" sz="1800" b="1" dirty="0">
                <a:effectLst/>
                <a:latin typeface="Arial" panose="020B0604020202020204" pitchFamily="34" charset="0"/>
                <a:ea typeface="Calibri" panose="020F0502020204030204" pitchFamily="34" charset="0"/>
              </a:rPr>
              <a:t>Training and Support Staff</a:t>
            </a:r>
            <a:endParaRPr lang="en-US" dirty="0"/>
          </a:p>
        </p:txBody>
      </p:sp>
      <p:sp>
        <p:nvSpPr>
          <p:cNvPr id="25" name="Text Placeholder 24">
            <a:extLst>
              <a:ext uri="{FF2B5EF4-FFF2-40B4-BE49-F238E27FC236}">
                <a16:creationId xmlns:a16="http://schemas.microsoft.com/office/drawing/2014/main" id="{D17C49B8-6C8F-EA60-1BA2-F8DEC1F83720}"/>
              </a:ext>
            </a:extLst>
          </p:cNvPr>
          <p:cNvSpPr>
            <a:spLocks noGrp="1"/>
          </p:cNvSpPr>
          <p:nvPr>
            <p:ph type="body" sz="quarter" idx="28"/>
          </p:nvPr>
        </p:nvSpPr>
        <p:spPr>
          <a:xfrm>
            <a:off x="8346652" y="3031460"/>
            <a:ext cx="1975104" cy="868680"/>
          </a:xfrm>
        </p:spPr>
        <p:txBody>
          <a:bodyPr>
            <a:normAutofit fontScale="85000" lnSpcReduction="10000"/>
          </a:bodyPr>
          <a:lstStyle/>
          <a:p>
            <a:r>
              <a:rPr lang="en-US" sz="1800" b="1" dirty="0">
                <a:effectLst/>
                <a:latin typeface="Arial" panose="020B0604020202020204" pitchFamily="34" charset="0"/>
                <a:ea typeface="Calibri" panose="020F0502020204030204" pitchFamily="34" charset="0"/>
              </a:rPr>
              <a:t>Academics and Researchers</a:t>
            </a:r>
            <a:endParaRPr lang="en-US" dirty="0"/>
          </a:p>
        </p:txBody>
      </p:sp>
      <p:sp>
        <p:nvSpPr>
          <p:cNvPr id="33" name="Text Placeholder 32">
            <a:extLst>
              <a:ext uri="{FF2B5EF4-FFF2-40B4-BE49-F238E27FC236}">
                <a16:creationId xmlns:a16="http://schemas.microsoft.com/office/drawing/2014/main" id="{6CFF5CAA-0870-1C8B-39A8-94BBDD4E6FA1}"/>
              </a:ext>
            </a:extLst>
          </p:cNvPr>
          <p:cNvSpPr>
            <a:spLocks noGrp="1"/>
          </p:cNvSpPr>
          <p:nvPr>
            <p:ph type="body" sz="quarter" idx="13"/>
          </p:nvPr>
        </p:nvSpPr>
        <p:spPr>
          <a:xfrm>
            <a:off x="1591695" y="4042386"/>
            <a:ext cx="2743200" cy="2078195"/>
          </a:xfrm>
        </p:spPr>
        <p:txBody>
          <a:bodyPr>
            <a:normAutofit lnSpcReduction="10000"/>
          </a:bodyPr>
          <a:lstStyle/>
          <a:p>
            <a:r>
              <a:rPr lang="en-US" sz="1800" dirty="0">
                <a:effectLst/>
                <a:latin typeface="Arial" panose="020B0604020202020204" pitchFamily="34" charset="0"/>
                <a:ea typeface="Calibri" panose="020F0502020204030204" pitchFamily="34" charset="0"/>
              </a:rPr>
              <a:t>Insights from the study can inform training programs, helping staff understand how to best use the CMS and support users effectively.</a:t>
            </a:r>
            <a:endParaRPr lang="en-US" dirty="0"/>
          </a:p>
        </p:txBody>
      </p:sp>
      <p:sp>
        <p:nvSpPr>
          <p:cNvPr id="35" name="Text Placeholder 34">
            <a:extLst>
              <a:ext uri="{FF2B5EF4-FFF2-40B4-BE49-F238E27FC236}">
                <a16:creationId xmlns:a16="http://schemas.microsoft.com/office/drawing/2014/main" id="{B1E6705D-23C9-990D-DB5E-D332D196BF91}"/>
              </a:ext>
            </a:extLst>
          </p:cNvPr>
          <p:cNvSpPr>
            <a:spLocks noGrp="1"/>
          </p:cNvSpPr>
          <p:nvPr>
            <p:ph type="body" sz="quarter" idx="30"/>
          </p:nvPr>
        </p:nvSpPr>
        <p:spPr>
          <a:xfrm>
            <a:off x="7964649" y="4042386"/>
            <a:ext cx="2743200" cy="2078195"/>
          </a:xfrm>
        </p:spPr>
        <p:txBody>
          <a:bodyPr>
            <a:normAutofit fontScale="92500" lnSpcReduction="20000"/>
          </a:bodyPr>
          <a:lstStyle/>
          <a:p>
            <a:r>
              <a:rPr lang="en-US" sz="1800" dirty="0">
                <a:effectLst/>
                <a:latin typeface="Arial" panose="020B0604020202020204" pitchFamily="34" charset="0"/>
                <a:ea typeface="Calibri" panose="020F0502020204030204" pitchFamily="34" charset="0"/>
                <a:cs typeface="Cordia New" panose="020B0304020202020204" pitchFamily="34" charset="-34"/>
              </a:rPr>
              <a:t>They can utilize the study’s findings to explore further developments in social media management practices and contribute to the body of knowledge in the field.</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
        <p:nvSpPr>
          <p:cNvPr id="38" name="Slide Number Placeholder 37">
            <a:extLst>
              <a:ext uri="{FF2B5EF4-FFF2-40B4-BE49-F238E27FC236}">
                <a16:creationId xmlns:a16="http://schemas.microsoft.com/office/drawing/2014/main" id="{EA1F9288-966D-60A5-8DE9-E129F625EC5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14</a:t>
            </a:fld>
            <a:endParaRPr lang="en-US" dirty="0"/>
          </a:p>
        </p:txBody>
      </p:sp>
    </p:spTree>
    <p:extLst>
      <p:ext uri="{BB962C8B-B14F-4D97-AF65-F5344CB8AC3E}">
        <p14:creationId xmlns:p14="http://schemas.microsoft.com/office/powerpoint/2010/main" val="46485688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Robot hand and human hand almost touch with their pointer fingers">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le 6">
            <a:extLst>
              <a:ext uri="{FF2B5EF4-FFF2-40B4-BE49-F238E27FC236}">
                <a16:creationId xmlns:a16="http://schemas.microsoft.com/office/drawing/2014/main" id="{7A8DDD42-D29D-4ECB-A465-13EFA049E83C}"/>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20939488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dirty="0"/>
              <a:t>Team members</a:t>
            </a:r>
          </a:p>
        </p:txBody>
      </p:sp>
      <p:pic>
        <p:nvPicPr>
          <p:cNvPr id="21" name="Picture Placeholder 20">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a:blip r:embed="rId2"/>
          <a:srcRect/>
          <a:stretch/>
        </p:blipFill>
        <p:spPr>
          <a:xfrm>
            <a:off x="1803737" y="2804053"/>
            <a:ext cx="1487419" cy="1498417"/>
          </a:xfrm>
        </p:spPr>
      </p:pic>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fontScale="85000" lnSpcReduction="10000"/>
          </a:bodyPr>
          <a:lstStyle/>
          <a:p>
            <a:r>
              <a:rPr lang="en-US" dirty="0"/>
              <a:t>Russel m. </a:t>
            </a:r>
            <a:r>
              <a:rPr lang="en-US" dirty="0" err="1"/>
              <a:t>giducos</a:t>
            </a:r>
            <a:r>
              <a:rPr lang="en-US" dirty="0"/>
              <a:t>​​</a:t>
            </a:r>
          </a:p>
        </p:txBody>
      </p:sp>
      <p:sp>
        <p:nvSpPr>
          <p:cNvPr id="7" name="Text Placehold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a:lstStyle/>
          <a:p>
            <a:r>
              <a:rPr lang="en-US" dirty="0"/>
              <a:t>Hacker</a:t>
            </a:r>
          </a:p>
        </p:txBody>
      </p:sp>
      <p:pic>
        <p:nvPicPr>
          <p:cNvPr id="23" name="Picture Placeholder 22">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a:blip r:embed="rId3"/>
          <a:srcRect/>
          <a:stretch/>
        </p:blipFill>
        <p:spPr>
          <a:xfrm>
            <a:off x="4175961" y="2804053"/>
            <a:ext cx="1487419" cy="1498417"/>
          </a:xfrm>
        </p:spPr>
      </p:pic>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normAutofit fontScale="85000" lnSpcReduction="10000"/>
          </a:bodyPr>
          <a:lstStyle/>
          <a:p>
            <a:r>
              <a:rPr lang="en-US" dirty="0"/>
              <a:t>Kieth </a:t>
            </a:r>
            <a:r>
              <a:rPr lang="en-US" dirty="0" err="1"/>
              <a:t>rj</a:t>
            </a:r>
            <a:r>
              <a:rPr lang="en-US" dirty="0"/>
              <a:t> m. </a:t>
            </a:r>
            <a:r>
              <a:rPr lang="en-US" dirty="0" err="1"/>
              <a:t>otilano</a:t>
            </a:r>
            <a:r>
              <a:rPr lang="en-US" dirty="0"/>
              <a:t>​​</a:t>
            </a:r>
          </a:p>
        </p:txBody>
      </p:sp>
      <p:sp>
        <p:nvSpPr>
          <p:cNvPr id="12" name="Text Placehold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a:lstStyle/>
          <a:p>
            <a:r>
              <a:rPr lang="en-US" dirty="0"/>
              <a:t>Hustler​</a:t>
            </a:r>
          </a:p>
        </p:txBody>
      </p:sp>
      <p:pic>
        <p:nvPicPr>
          <p:cNvPr id="25" name="Picture Placeholder 24">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a:blip r:embed="rId4"/>
          <a:srcRect/>
          <a:stretch/>
        </p:blipFill>
        <p:spPr>
          <a:xfrm>
            <a:off x="6548185" y="2804053"/>
            <a:ext cx="1487419" cy="1498417"/>
          </a:xfrm>
        </p:spPr>
      </p:pic>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fontScale="70000" lnSpcReduction="20000"/>
          </a:bodyPr>
          <a:lstStyle/>
          <a:p>
            <a:r>
              <a:rPr lang="en-US" dirty="0" err="1"/>
              <a:t>Diohane</a:t>
            </a:r>
            <a:r>
              <a:rPr lang="en-US" dirty="0"/>
              <a:t> j. </a:t>
            </a:r>
            <a:r>
              <a:rPr lang="en-US" dirty="0" err="1"/>
              <a:t>mujemulta</a:t>
            </a:r>
            <a:r>
              <a:rPr lang="en-US" dirty="0"/>
              <a:t>​​</a:t>
            </a:r>
          </a:p>
        </p:txBody>
      </p:sp>
      <p:sp>
        <p:nvSpPr>
          <p:cNvPr id="14" name="Text Placehold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a:lstStyle/>
          <a:p>
            <a:r>
              <a:rPr lang="en-US" dirty="0"/>
              <a:t>Hustler/Hiker</a:t>
            </a:r>
          </a:p>
        </p:txBody>
      </p:sp>
      <p:pic>
        <p:nvPicPr>
          <p:cNvPr id="27" name="Picture Placeholder 26">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a:blip r:embed="rId5"/>
          <a:srcRect/>
          <a:stretch/>
        </p:blipFill>
        <p:spPr>
          <a:xfrm>
            <a:off x="8920409" y="2804053"/>
            <a:ext cx="1487419" cy="1498417"/>
          </a:xfrm>
        </p:spPr>
      </p:pic>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fontScale="92500"/>
          </a:bodyPr>
          <a:lstStyle/>
          <a:p>
            <a:r>
              <a:rPr lang="en-US" dirty="0"/>
              <a:t>Amir </a:t>
            </a:r>
            <a:r>
              <a:rPr lang="en-US" dirty="0" err="1"/>
              <a:t>hedji</a:t>
            </a:r>
            <a:r>
              <a:rPr lang="en-US" dirty="0"/>
              <a:t> </a:t>
            </a:r>
            <a:r>
              <a:rPr lang="en-US" dirty="0" err="1"/>
              <a:t>ramac</a:t>
            </a:r>
            <a:r>
              <a:rPr lang="en-US" dirty="0"/>
              <a:t>​​</a:t>
            </a:r>
          </a:p>
        </p:txBody>
      </p:sp>
      <p:sp>
        <p:nvSpPr>
          <p:cNvPr id="16" name="Text Placehold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a:lstStyle/>
          <a:p>
            <a:r>
              <a:rPr lang="en-US" dirty="0"/>
              <a:t>Hustler</a:t>
            </a:r>
            <a:r>
              <a:rPr lang="en-US"/>
              <a:t>/Hiker</a:t>
            </a:r>
            <a:endParaRPr lang="en-US" dirty="0"/>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1001964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0" y="1863871"/>
            <a:ext cx="6019802" cy="2368915"/>
          </a:xfrm>
        </p:spPr>
        <p:txBody>
          <a:bodyPr/>
          <a:lstStyle/>
          <a:p>
            <a:r>
              <a:rPr lang="en-US" dirty="0"/>
              <a:t>Social media content management system (</a:t>
            </a:r>
            <a:r>
              <a:rPr lang="en-US" dirty="0" err="1"/>
              <a:t>cms</a:t>
            </a:r>
            <a:r>
              <a:rPr lang="en-US" dirty="0"/>
              <a:t>)</a:t>
            </a:r>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woman with VR goggles on her fac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AREA OF INVESTIGATION</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6" y="3674914"/>
            <a:ext cx="4614604" cy="1291638"/>
          </a:xfrm>
        </p:spPr>
        <p:txBody>
          <a:bodyPr/>
          <a:lstStyle/>
          <a:p>
            <a:r>
              <a:rPr lang="en-ZA" sz="2400" dirty="0"/>
              <a:t>-The Internet or Social Media</a:t>
            </a:r>
            <a:endParaRPr lang="en-US" sz="2400"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Tree>
    <p:extLst>
      <p:ext uri="{BB962C8B-B14F-4D97-AF65-F5344CB8AC3E}">
        <p14:creationId xmlns:p14="http://schemas.microsoft.com/office/powerpoint/2010/main" val="347489975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F5B4A0FC-ADD0-4E64-B8C2-69CCEE2F5AF6}"/>
              </a:ext>
            </a:extLst>
          </p:cNvPr>
          <p:cNvSpPr>
            <a:spLocks noGrp="1"/>
          </p:cNvSpPr>
          <p:nvPr>
            <p:ph type="title"/>
          </p:nvPr>
        </p:nvSpPr>
        <p:spPr/>
        <p:txBody>
          <a:bodyPr/>
          <a:lstStyle/>
          <a:p>
            <a:r>
              <a:rPr lang="en-US" dirty="0">
                <a:ea typeface="+mn-ea"/>
                <a:cs typeface="+mn-cs"/>
              </a:rPr>
              <a:t>Cited problems</a:t>
            </a:r>
            <a:endParaRPr lang="en-US" dirty="0"/>
          </a:p>
        </p:txBody>
      </p:sp>
      <p:sp>
        <p:nvSpPr>
          <p:cNvPr id="4" name="Text Placeholder 3">
            <a:extLst>
              <a:ext uri="{FF2B5EF4-FFF2-40B4-BE49-F238E27FC236}">
                <a16:creationId xmlns:a16="http://schemas.microsoft.com/office/drawing/2014/main" id="{2BE9939B-FA21-4FA1-A5DB-10BED2CBB0F7}"/>
              </a:ext>
            </a:extLst>
          </p:cNvPr>
          <p:cNvSpPr>
            <a:spLocks noGrp="1"/>
          </p:cNvSpPr>
          <p:nvPr>
            <p:ph type="body" sz="quarter" idx="14"/>
          </p:nvPr>
        </p:nvSpPr>
        <p:spPr>
          <a:xfrm>
            <a:off x="987451" y="2815304"/>
            <a:ext cx="2693128" cy="991689"/>
          </a:xfrm>
        </p:spPr>
        <p:txBody>
          <a:bodyPr>
            <a:noAutofit/>
          </a:bodyPr>
          <a:lstStyle/>
          <a:p>
            <a:pPr algn="ctr"/>
            <a:r>
              <a:rPr lang="en-US" sz="2300" dirty="0"/>
              <a:t>Ineffective timing of posts</a:t>
            </a:r>
          </a:p>
        </p:txBody>
      </p:sp>
      <p:sp>
        <p:nvSpPr>
          <p:cNvPr id="5" name="Text Placehold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2781037"/>
          </a:xfrm>
        </p:spPr>
        <p:txBody>
          <a:bodyPr>
            <a:noAutofit/>
          </a:bodyPr>
          <a:lstStyle/>
          <a:p>
            <a:pPr algn="ctr"/>
            <a:r>
              <a:rPr lang="en-US" dirty="0">
                <a:latin typeface="Arial" panose="020B0604020202020204" pitchFamily="34" charset="0"/>
                <a:cs typeface="Arial" panose="020B0604020202020204" pitchFamily="34" charset="0"/>
              </a:rPr>
              <a:t>​</a:t>
            </a:r>
            <a:r>
              <a:rPr lang="en-US" spc="-30" dirty="0">
                <a:effectLst/>
                <a:latin typeface="Arial" panose="020B0604020202020204" pitchFamily="34" charset="0"/>
                <a:ea typeface="Calibri" panose="020F0502020204030204" pitchFamily="34" charset="0"/>
                <a:cs typeface="Arial" panose="020B0604020202020204" pitchFamily="34" charset="0"/>
              </a:rPr>
              <a:t>This issue is addressed by allowing users to schedule posts effectively, ensuring they reach the target audience during peak engagement periods, which improves visibility and interaction.</a:t>
            </a:r>
            <a:r>
              <a:rPr lang="en-US" dirty="0">
                <a:effectLst/>
                <a:latin typeface="Arial" panose="020B0604020202020204" pitchFamily="34" charset="0"/>
                <a:ea typeface="Calibri" panose="020F0502020204030204" pitchFamily="34" charset="0"/>
                <a:cs typeface="Arial" panose="020B0604020202020204" pitchFamily="34" charset="0"/>
              </a:rPr>
              <a:t> High error rate in recording and updating stock levels</a:t>
            </a:r>
            <a:r>
              <a:rPr lang="en-US" dirty="0">
                <a:effectLst/>
                <a:latin typeface="Arial" panose="020B0604020202020204" pitchFamily="34" charset="0"/>
                <a:ea typeface="Calibri" panose="020F0502020204030204" pitchFamily="34" charset="0"/>
                <a:cs typeface="Cordia New" panose="020B0304020202020204" pitchFamily="34" charset="-34"/>
              </a:rPr>
              <a:t>.</a:t>
            </a:r>
            <a:endParaRPr lang="en-US" dirty="0">
              <a:effectLst/>
              <a:latin typeface="Calibri" panose="020F0502020204030204" pitchFamily="34" charset="0"/>
              <a:ea typeface="Calibri" panose="020F0502020204030204" pitchFamily="34" charset="0"/>
              <a:cs typeface="Cordia New" panose="020B0304020202020204" pitchFamily="34" charset="-34"/>
            </a:endParaRPr>
          </a:p>
          <a:p>
            <a:pPr algn="just"/>
            <a:endParaRPr lang="en-US" dirty="0"/>
          </a:p>
        </p:txBody>
      </p:sp>
      <p:sp>
        <p:nvSpPr>
          <p:cNvPr id="8" name="Text Placeholder 7">
            <a:extLst>
              <a:ext uri="{FF2B5EF4-FFF2-40B4-BE49-F238E27FC236}">
                <a16:creationId xmlns:a16="http://schemas.microsoft.com/office/drawing/2014/main" id="{1D0370D4-F190-42D8-9B6E-CD2F019E9759}"/>
              </a:ext>
            </a:extLst>
          </p:cNvPr>
          <p:cNvSpPr>
            <a:spLocks noGrp="1"/>
          </p:cNvSpPr>
          <p:nvPr>
            <p:ph type="body" sz="quarter" idx="24"/>
          </p:nvPr>
        </p:nvSpPr>
        <p:spPr>
          <a:xfrm>
            <a:off x="4901948" y="2806964"/>
            <a:ext cx="2693128" cy="991689"/>
          </a:xfrm>
        </p:spPr>
        <p:txBody>
          <a:bodyPr>
            <a:noAutofit/>
          </a:bodyPr>
          <a:lstStyle/>
          <a:p>
            <a:pPr algn="ctr"/>
            <a:r>
              <a:rPr lang="en-US" sz="2300" dirty="0"/>
              <a:t>Poorly formatted posts</a:t>
            </a:r>
          </a:p>
        </p:txBody>
      </p:sp>
      <p:sp>
        <p:nvSpPr>
          <p:cNvPr id="6" name="Text Placeholder 5">
            <a:extLst>
              <a:ext uri="{FF2B5EF4-FFF2-40B4-BE49-F238E27FC236}">
                <a16:creationId xmlns:a16="http://schemas.microsoft.com/office/drawing/2014/main" id="{DB6DFCE7-1E3B-4E8A-8EE5-65C858B45D3D}"/>
              </a:ext>
            </a:extLst>
          </p:cNvPr>
          <p:cNvSpPr>
            <a:spLocks noGrp="1"/>
          </p:cNvSpPr>
          <p:nvPr>
            <p:ph type="body" sz="quarter" idx="21"/>
          </p:nvPr>
        </p:nvSpPr>
        <p:spPr>
          <a:xfrm>
            <a:off x="4730572" y="3757875"/>
            <a:ext cx="3035880" cy="2781037"/>
          </a:xfrm>
        </p:spPr>
        <p:txBody>
          <a:bodyPr>
            <a:noAutofit/>
          </a:bodyPr>
          <a:lstStyle/>
          <a:p>
            <a:pPr algn="ctr"/>
            <a:r>
              <a:rPr lang="en-US" dirty="0"/>
              <a:t>​</a:t>
            </a:r>
          </a:p>
          <a:p>
            <a:pPr algn="ctr"/>
            <a:r>
              <a:rPr lang="en-US" dirty="0">
                <a:effectLst/>
                <a:latin typeface="Arial" panose="020B0604020202020204" pitchFamily="34" charset="0"/>
                <a:ea typeface="Calibri" panose="020F0502020204030204" pitchFamily="34" charset="0"/>
                <a:cs typeface="Cordia New" panose="020B0304020202020204" pitchFamily="34" charset="-34"/>
              </a:rPr>
              <a:t>The problem of formatting is resolved by allowing users to preview how content will appear before publication, preventing miscommunication and maintaining brand integrity.</a:t>
            </a:r>
            <a:endParaRPr lang="en-US" dirty="0">
              <a:effectLst/>
              <a:latin typeface="Calibri" panose="020F0502020204030204" pitchFamily="34" charset="0"/>
              <a:ea typeface="Calibri" panose="020F0502020204030204" pitchFamily="34" charset="0"/>
              <a:cs typeface="Cordia New" panose="020B0304020202020204" pitchFamily="34" charset="-34"/>
            </a:endParaRPr>
          </a:p>
          <a:p>
            <a:pPr algn="ctr"/>
            <a:r>
              <a:rPr lang="en-ZA" dirty="0"/>
              <a:t>​</a:t>
            </a:r>
          </a:p>
        </p:txBody>
      </p:sp>
      <p:sp>
        <p:nvSpPr>
          <p:cNvPr id="9" name="Text Placeholder 8">
            <a:extLst>
              <a:ext uri="{FF2B5EF4-FFF2-40B4-BE49-F238E27FC236}">
                <a16:creationId xmlns:a16="http://schemas.microsoft.com/office/drawing/2014/main" id="{54617D84-E4AF-4684-828C-7122D1E9D012}"/>
              </a:ext>
            </a:extLst>
          </p:cNvPr>
          <p:cNvSpPr>
            <a:spLocks noGrp="1"/>
          </p:cNvSpPr>
          <p:nvPr>
            <p:ph type="body" sz="quarter" idx="25"/>
          </p:nvPr>
        </p:nvSpPr>
        <p:spPr>
          <a:xfrm>
            <a:off x="8728503" y="2815304"/>
            <a:ext cx="2693128" cy="991689"/>
          </a:xfrm>
        </p:spPr>
        <p:txBody>
          <a:bodyPr>
            <a:normAutofit fontScale="40000" lnSpcReduction="20000"/>
          </a:bodyPr>
          <a:lstStyle/>
          <a:p>
            <a:pPr algn="ctr"/>
            <a:r>
              <a:rPr lang="en-US" dirty="0"/>
              <a:t>Inefficiency in searching for multimedia </a:t>
            </a:r>
            <a:r>
              <a:rPr lang="en-US" dirty="0" err="1"/>
              <a:t>assests</a:t>
            </a:r>
            <a:endParaRPr lang="en-US" dirty="0"/>
          </a:p>
        </p:txBody>
      </p:sp>
      <p:sp>
        <p:nvSpPr>
          <p:cNvPr id="7" name="Text Placehold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2644512"/>
          </a:xfrm>
        </p:spPr>
        <p:txBody>
          <a:bodyPr>
            <a:noAutofit/>
          </a:bodyPr>
          <a:lstStyle/>
          <a:p>
            <a:pPr algn="ctr"/>
            <a:r>
              <a:rPr lang="en-US" dirty="0">
                <a:effectLst/>
                <a:latin typeface="Arial" panose="020B0604020202020204" pitchFamily="34" charset="0"/>
                <a:ea typeface="Calibri" panose="020F0502020204030204" pitchFamily="34" charset="0"/>
                <a:cs typeface="Cordia New" panose="020B0304020202020204" pitchFamily="34" charset="-34"/>
              </a:rPr>
              <a:t>This issue is eliminated by organizing and storing multimedia assets, streamlining the content creation process and ensuring consistent branding.</a:t>
            </a:r>
            <a:endParaRPr lang="en-US" dirty="0">
              <a:effectLst/>
              <a:latin typeface="Calibri" panose="020F0502020204030204" pitchFamily="34" charset="0"/>
              <a:ea typeface="Calibri" panose="020F0502020204030204" pitchFamily="34" charset="0"/>
              <a:cs typeface="Cordia New" panose="020B0304020202020204" pitchFamily="34" charset="-34"/>
            </a:endParaRPr>
          </a:p>
          <a:p>
            <a:pPr algn="ctr"/>
            <a:r>
              <a:rPr lang="en-US" dirty="0"/>
              <a:t>​</a:t>
            </a:r>
          </a:p>
        </p:txBody>
      </p:sp>
      <p:sp>
        <p:nvSpPr>
          <p:cNvPr id="13" name="Slide Number Placehold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309442514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6AA31-B5AA-18B7-F80B-9DF0108A8333}"/>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039D6764-D089-82A2-0F01-41D8772D8E94}"/>
              </a:ext>
            </a:extLst>
          </p:cNvPr>
          <p:cNvSpPr>
            <a:spLocks noGrp="1"/>
          </p:cNvSpPr>
          <p:nvPr>
            <p:ph type="title"/>
          </p:nvPr>
        </p:nvSpPr>
        <p:spPr/>
        <p:txBody>
          <a:bodyPr/>
          <a:lstStyle/>
          <a:p>
            <a:r>
              <a:rPr lang="en-US" dirty="0">
                <a:ea typeface="+mn-ea"/>
                <a:cs typeface="+mn-cs"/>
              </a:rPr>
              <a:t>Cited problems</a:t>
            </a:r>
            <a:endParaRPr lang="en-US" dirty="0"/>
          </a:p>
        </p:txBody>
      </p:sp>
      <p:sp>
        <p:nvSpPr>
          <p:cNvPr id="4" name="Text Placeholder 3">
            <a:extLst>
              <a:ext uri="{FF2B5EF4-FFF2-40B4-BE49-F238E27FC236}">
                <a16:creationId xmlns:a16="http://schemas.microsoft.com/office/drawing/2014/main" id="{408C3A61-1D3E-49A1-3903-20EA3CD8C6DF}"/>
              </a:ext>
            </a:extLst>
          </p:cNvPr>
          <p:cNvSpPr>
            <a:spLocks noGrp="1"/>
          </p:cNvSpPr>
          <p:nvPr>
            <p:ph type="body" sz="quarter" idx="14"/>
          </p:nvPr>
        </p:nvSpPr>
        <p:spPr>
          <a:xfrm>
            <a:off x="987451" y="2806964"/>
            <a:ext cx="2693128" cy="991689"/>
          </a:xfrm>
        </p:spPr>
        <p:txBody>
          <a:bodyPr>
            <a:noAutofit/>
          </a:bodyPr>
          <a:lstStyle/>
          <a:p>
            <a:pPr algn="ctr"/>
            <a:r>
              <a:rPr lang="en-US" sz="1800" b="1" dirty="0">
                <a:effectLst/>
                <a:latin typeface="Arial" panose="020B0604020202020204" pitchFamily="34" charset="0"/>
                <a:ea typeface="Calibri" panose="020F0502020204030204" pitchFamily="34" charset="0"/>
              </a:rPr>
              <a:t>Lack of Secure Access Controls</a:t>
            </a:r>
            <a:endParaRPr lang="en-US" sz="2300" dirty="0"/>
          </a:p>
        </p:txBody>
      </p:sp>
      <p:sp>
        <p:nvSpPr>
          <p:cNvPr id="5" name="Text Placeholder 4">
            <a:extLst>
              <a:ext uri="{FF2B5EF4-FFF2-40B4-BE49-F238E27FC236}">
                <a16:creationId xmlns:a16="http://schemas.microsoft.com/office/drawing/2014/main" id="{7FAA3D22-EB58-9384-C980-31D64024D42A}"/>
              </a:ext>
            </a:extLst>
          </p:cNvPr>
          <p:cNvSpPr>
            <a:spLocks noGrp="1"/>
          </p:cNvSpPr>
          <p:nvPr>
            <p:ph type="body" sz="quarter" idx="20"/>
          </p:nvPr>
        </p:nvSpPr>
        <p:spPr>
          <a:xfrm>
            <a:off x="816075" y="4076963"/>
            <a:ext cx="3035881" cy="2899024"/>
          </a:xfrm>
        </p:spPr>
        <p:txBody>
          <a:bodyPr>
            <a:noAutofit/>
          </a:bodyPr>
          <a:lstStyle/>
          <a:p>
            <a:pPr algn="ctr"/>
            <a:r>
              <a:rPr lang="en-US" dirty="0"/>
              <a:t>​</a:t>
            </a:r>
            <a:r>
              <a:rPr lang="en-US" dirty="0">
                <a:effectLst/>
                <a:latin typeface="Arial" panose="020B0604020202020204" pitchFamily="34" charset="0"/>
                <a:ea typeface="Calibri" panose="020F0502020204030204" pitchFamily="34" charset="0"/>
                <a:cs typeface="Cordia New" panose="020B0304020202020204" pitchFamily="34" charset="-34"/>
              </a:rPr>
              <a:t>By providing user authentication and role-based access, this problem is addressed by preventing unauthorized changes and protecting sensitive data, enhancing overall content strategy security.</a:t>
            </a:r>
            <a:endParaRPr lang="en-US" dirty="0">
              <a:effectLst/>
              <a:latin typeface="Calibri" panose="020F0502020204030204" pitchFamily="34" charset="0"/>
              <a:ea typeface="Calibri" panose="020F0502020204030204" pitchFamily="34" charset="0"/>
              <a:cs typeface="Cordia New" panose="020B0304020202020204" pitchFamily="34" charset="-34"/>
            </a:endParaRPr>
          </a:p>
          <a:p>
            <a:pPr algn="ctr"/>
            <a:endParaRPr lang="en-US" dirty="0"/>
          </a:p>
        </p:txBody>
      </p:sp>
      <p:sp>
        <p:nvSpPr>
          <p:cNvPr id="8" name="Text Placeholder 7">
            <a:extLst>
              <a:ext uri="{FF2B5EF4-FFF2-40B4-BE49-F238E27FC236}">
                <a16:creationId xmlns:a16="http://schemas.microsoft.com/office/drawing/2014/main" id="{53901AF2-3AD4-9281-9474-A66BF8BBD6DD}"/>
              </a:ext>
            </a:extLst>
          </p:cNvPr>
          <p:cNvSpPr>
            <a:spLocks noGrp="1"/>
          </p:cNvSpPr>
          <p:nvPr>
            <p:ph type="body" sz="quarter" idx="24"/>
          </p:nvPr>
        </p:nvSpPr>
        <p:spPr>
          <a:xfrm>
            <a:off x="4861008" y="2806964"/>
            <a:ext cx="2693128" cy="991689"/>
          </a:xfrm>
        </p:spPr>
        <p:txBody>
          <a:bodyPr>
            <a:noAutofit/>
          </a:bodyPr>
          <a:lstStyle/>
          <a:p>
            <a:pPr algn="ctr"/>
            <a:r>
              <a:rPr lang="en-US" sz="1800" b="1" dirty="0">
                <a:effectLst/>
                <a:latin typeface="Arial" panose="020B0604020202020204" pitchFamily="34" charset="0"/>
                <a:ea typeface="Calibri" panose="020F0502020204030204" pitchFamily="34" charset="0"/>
              </a:rPr>
              <a:t>Difficulty in Content Retrieval</a:t>
            </a:r>
            <a:endParaRPr lang="en-US" sz="2300" dirty="0"/>
          </a:p>
        </p:txBody>
      </p:sp>
      <p:sp>
        <p:nvSpPr>
          <p:cNvPr id="6" name="Text Placeholder 5">
            <a:extLst>
              <a:ext uri="{FF2B5EF4-FFF2-40B4-BE49-F238E27FC236}">
                <a16:creationId xmlns:a16="http://schemas.microsoft.com/office/drawing/2014/main" id="{42CA950B-EBF5-60FD-4636-9C686D2D8278}"/>
              </a:ext>
            </a:extLst>
          </p:cNvPr>
          <p:cNvSpPr>
            <a:spLocks noGrp="1"/>
          </p:cNvSpPr>
          <p:nvPr>
            <p:ph type="body" sz="quarter" idx="21"/>
          </p:nvPr>
        </p:nvSpPr>
        <p:spPr>
          <a:xfrm>
            <a:off x="4689632" y="4076963"/>
            <a:ext cx="3035880" cy="2279387"/>
          </a:xfrm>
        </p:spPr>
        <p:txBody>
          <a:bodyPr>
            <a:noAutofit/>
          </a:bodyPr>
          <a:lstStyle/>
          <a:p>
            <a:pPr algn="ctr"/>
            <a:r>
              <a:rPr lang="en-US" dirty="0">
                <a:effectLst/>
                <a:latin typeface="Arial" panose="020B0604020202020204" pitchFamily="34" charset="0"/>
                <a:ea typeface="Calibri" panose="020F0502020204030204" pitchFamily="34" charset="0"/>
                <a:cs typeface="Cordia New" panose="020B0304020202020204" pitchFamily="34" charset="-34"/>
              </a:rPr>
              <a:t>This problem is tackled by allowing users to tag and categorize posts, enabling quick access to relevant content and improving workflow efficiency.</a:t>
            </a:r>
            <a:endParaRPr lang="en-US" dirty="0">
              <a:effectLst/>
              <a:latin typeface="Calibri" panose="020F0502020204030204" pitchFamily="34" charset="0"/>
              <a:ea typeface="Calibri" panose="020F0502020204030204" pitchFamily="34" charset="0"/>
              <a:cs typeface="Cordia New" panose="020B0304020202020204" pitchFamily="34" charset="-34"/>
            </a:endParaRPr>
          </a:p>
          <a:p>
            <a:pPr algn="ctr"/>
            <a:r>
              <a:rPr lang="en-US" dirty="0"/>
              <a:t>​</a:t>
            </a:r>
          </a:p>
          <a:p>
            <a:pPr algn="ctr"/>
            <a:r>
              <a:rPr lang="en-ZA" dirty="0"/>
              <a:t>​</a:t>
            </a:r>
          </a:p>
        </p:txBody>
      </p:sp>
      <p:sp>
        <p:nvSpPr>
          <p:cNvPr id="9" name="Text Placeholder 8">
            <a:extLst>
              <a:ext uri="{FF2B5EF4-FFF2-40B4-BE49-F238E27FC236}">
                <a16:creationId xmlns:a16="http://schemas.microsoft.com/office/drawing/2014/main" id="{9704EA10-AF4C-57BC-8ADF-15767C3D5E58}"/>
              </a:ext>
            </a:extLst>
          </p:cNvPr>
          <p:cNvSpPr>
            <a:spLocks noGrp="1"/>
          </p:cNvSpPr>
          <p:nvPr>
            <p:ph type="body" sz="quarter" idx="25"/>
          </p:nvPr>
        </p:nvSpPr>
        <p:spPr>
          <a:xfrm>
            <a:off x="8734565" y="2806964"/>
            <a:ext cx="2693128" cy="991689"/>
          </a:xfrm>
        </p:spPr>
        <p:txBody>
          <a:bodyPr>
            <a:normAutofit fontScale="92500" lnSpcReduction="10000"/>
          </a:bodyPr>
          <a:lstStyle/>
          <a:p>
            <a:pPr algn="ctr"/>
            <a:r>
              <a:rPr lang="en-US" sz="1800" b="1" dirty="0">
                <a:effectLst/>
                <a:latin typeface="Arial" panose="020B0604020202020204" pitchFamily="34" charset="0"/>
                <a:ea typeface="Calibri" panose="020F0502020204030204" pitchFamily="34" charset="0"/>
              </a:rPr>
              <a:t>Inconsistent Internet Access for Reporting</a:t>
            </a:r>
            <a:endParaRPr lang="en-US" dirty="0"/>
          </a:p>
        </p:txBody>
      </p:sp>
      <p:sp>
        <p:nvSpPr>
          <p:cNvPr id="7" name="Text Placeholder 6">
            <a:extLst>
              <a:ext uri="{FF2B5EF4-FFF2-40B4-BE49-F238E27FC236}">
                <a16:creationId xmlns:a16="http://schemas.microsoft.com/office/drawing/2014/main" id="{92C4D653-A9A6-A72D-53B1-B84211191450}"/>
              </a:ext>
            </a:extLst>
          </p:cNvPr>
          <p:cNvSpPr>
            <a:spLocks noGrp="1"/>
          </p:cNvSpPr>
          <p:nvPr>
            <p:ph type="body" sz="quarter" idx="23"/>
          </p:nvPr>
        </p:nvSpPr>
        <p:spPr>
          <a:xfrm>
            <a:off x="8563187" y="4076963"/>
            <a:ext cx="3023761" cy="2161605"/>
          </a:xfrm>
        </p:spPr>
        <p:txBody>
          <a:bodyPr>
            <a:noAutofit/>
          </a:bodyPr>
          <a:lstStyle/>
          <a:p>
            <a:pPr algn="ctr"/>
            <a:r>
              <a:rPr lang="en-US" dirty="0">
                <a:effectLst/>
                <a:latin typeface="Arial" panose="020B0604020202020204" pitchFamily="34" charset="0"/>
                <a:ea typeface="Calibri" panose="020F0502020204030204" pitchFamily="34" charset="0"/>
                <a:cs typeface="Cordia New" panose="020B0304020202020204" pitchFamily="34" charset="-34"/>
              </a:rPr>
              <a:t>This issue is resolved by enabling users to generate reports offline, ensuring timely analysis and strategy adjustments.</a:t>
            </a:r>
            <a:endParaRPr lang="en-US" dirty="0">
              <a:effectLst/>
              <a:latin typeface="Calibri" panose="020F0502020204030204" pitchFamily="34" charset="0"/>
              <a:ea typeface="Calibri" panose="020F0502020204030204" pitchFamily="34" charset="0"/>
              <a:cs typeface="Cordia New" panose="020B0304020202020204" pitchFamily="34" charset="-34"/>
            </a:endParaRPr>
          </a:p>
          <a:p>
            <a:pPr algn="ctr"/>
            <a:r>
              <a:rPr lang="en-US" dirty="0"/>
              <a:t>​</a:t>
            </a:r>
          </a:p>
        </p:txBody>
      </p:sp>
      <p:sp>
        <p:nvSpPr>
          <p:cNvPr id="13" name="Slide Number Placeholder 12">
            <a:extLst>
              <a:ext uri="{FF2B5EF4-FFF2-40B4-BE49-F238E27FC236}">
                <a16:creationId xmlns:a16="http://schemas.microsoft.com/office/drawing/2014/main" id="{286C95AF-B52F-1197-C148-0E3CC760AB40}"/>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3187049715"/>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F3D56-3EC2-674E-A251-E860725E667B}"/>
            </a:ext>
          </a:extLst>
        </p:cNvPr>
        <p:cNvGrpSpPr/>
        <p:nvPr/>
      </p:nvGrpSpPr>
      <p:grpSpPr>
        <a:xfrm>
          <a:off x="0" y="0"/>
          <a:ext cx="0" cy="0"/>
          <a:chOff x="0" y="0"/>
          <a:chExt cx="0" cy="0"/>
        </a:xfrm>
      </p:grpSpPr>
      <p:sp>
        <p:nvSpPr>
          <p:cNvPr id="43" name="Title 42">
            <a:extLst>
              <a:ext uri="{FF2B5EF4-FFF2-40B4-BE49-F238E27FC236}">
                <a16:creationId xmlns:a16="http://schemas.microsoft.com/office/drawing/2014/main" id="{C7E107FD-75BB-9A41-0031-19D1502F5AFA}"/>
              </a:ext>
            </a:extLst>
          </p:cNvPr>
          <p:cNvSpPr>
            <a:spLocks noGrp="1"/>
          </p:cNvSpPr>
          <p:nvPr>
            <p:ph type="title"/>
          </p:nvPr>
        </p:nvSpPr>
        <p:spPr/>
        <p:txBody>
          <a:bodyPr/>
          <a:lstStyle/>
          <a:p>
            <a:r>
              <a:rPr lang="en-US" dirty="0">
                <a:ea typeface="+mn-ea"/>
                <a:cs typeface="+mn-cs"/>
              </a:rPr>
              <a:t>Cited problems</a:t>
            </a:r>
            <a:endParaRPr lang="en-US" dirty="0"/>
          </a:p>
        </p:txBody>
      </p:sp>
      <p:sp>
        <p:nvSpPr>
          <p:cNvPr id="4" name="Text Placeholder 3">
            <a:extLst>
              <a:ext uri="{FF2B5EF4-FFF2-40B4-BE49-F238E27FC236}">
                <a16:creationId xmlns:a16="http://schemas.microsoft.com/office/drawing/2014/main" id="{9E2A2B77-9F9F-2BEB-9F74-0E70B782A8B9}"/>
              </a:ext>
            </a:extLst>
          </p:cNvPr>
          <p:cNvSpPr>
            <a:spLocks noGrp="1"/>
          </p:cNvSpPr>
          <p:nvPr>
            <p:ph type="body" sz="quarter" idx="14"/>
          </p:nvPr>
        </p:nvSpPr>
        <p:spPr>
          <a:xfrm>
            <a:off x="987451" y="2789377"/>
            <a:ext cx="2693128" cy="991689"/>
          </a:xfrm>
        </p:spPr>
        <p:txBody>
          <a:bodyPr>
            <a:noAutofit/>
          </a:bodyPr>
          <a:lstStyle/>
          <a:p>
            <a:pPr algn="ctr"/>
            <a:r>
              <a:rPr lang="en-US" sz="1800" b="1" dirty="0">
                <a:effectLst/>
                <a:latin typeface="Arial" panose="020B0604020202020204" pitchFamily="34" charset="0"/>
                <a:ea typeface="Calibri" panose="020F0502020204030204" pitchFamily="34" charset="0"/>
              </a:rPr>
              <a:t>Challenges in Data Integration</a:t>
            </a:r>
            <a:endParaRPr lang="en-US" sz="2300" dirty="0"/>
          </a:p>
        </p:txBody>
      </p:sp>
      <p:sp>
        <p:nvSpPr>
          <p:cNvPr id="5" name="Text Placeholder 4">
            <a:extLst>
              <a:ext uri="{FF2B5EF4-FFF2-40B4-BE49-F238E27FC236}">
                <a16:creationId xmlns:a16="http://schemas.microsoft.com/office/drawing/2014/main" id="{5E5CF998-E868-5CE3-3D92-5F02EB0B58D5}"/>
              </a:ext>
            </a:extLst>
          </p:cNvPr>
          <p:cNvSpPr>
            <a:spLocks noGrp="1"/>
          </p:cNvSpPr>
          <p:nvPr>
            <p:ph type="body" sz="quarter" idx="20"/>
          </p:nvPr>
        </p:nvSpPr>
        <p:spPr>
          <a:xfrm>
            <a:off x="816075" y="4076963"/>
            <a:ext cx="3035881" cy="2397579"/>
          </a:xfrm>
        </p:spPr>
        <p:txBody>
          <a:bodyPr>
            <a:noAutofit/>
          </a:bodyPr>
          <a:lstStyle/>
          <a:p>
            <a:pPr marL="457200" marR="0" lvl="1" indent="0" algn="ctr">
              <a:lnSpc>
                <a:spcPct val="150000"/>
              </a:lnSpc>
              <a:spcBef>
                <a:spcPts val="0"/>
              </a:spcBef>
              <a:spcAft>
                <a:spcPts val="800"/>
              </a:spcAft>
              <a:buNone/>
            </a:pPr>
            <a:r>
              <a:rPr lang="en-US" sz="1400" dirty="0">
                <a:solidFill>
                  <a:schemeClr val="bg1"/>
                </a:solidFill>
                <a:effectLst/>
                <a:latin typeface="Arial" panose="020B0604020202020204" pitchFamily="34" charset="0"/>
                <a:ea typeface="Calibri" panose="020F0502020204030204" pitchFamily="34" charset="0"/>
                <a:cs typeface="Cordia New" panose="020B0304020202020204" pitchFamily="34" charset="-34"/>
              </a:rPr>
              <a:t>This problem is addressed by allowing users to easily export post data for analysis or integration with other tools, enhancing insight generation.</a:t>
            </a:r>
            <a:endParaRPr lang="en-US" sz="1400" dirty="0">
              <a:solidFill>
                <a:schemeClr val="bg1"/>
              </a:solidFill>
              <a:effectLst/>
              <a:latin typeface="Calibri" panose="020F0502020204030204" pitchFamily="34" charset="0"/>
              <a:ea typeface="Calibri" panose="020F0502020204030204" pitchFamily="34" charset="0"/>
              <a:cs typeface="Cordia New" panose="020B0304020202020204" pitchFamily="34" charset="-34"/>
            </a:endParaRPr>
          </a:p>
        </p:txBody>
      </p:sp>
      <p:sp>
        <p:nvSpPr>
          <p:cNvPr id="8" name="Text Placeholder 7">
            <a:extLst>
              <a:ext uri="{FF2B5EF4-FFF2-40B4-BE49-F238E27FC236}">
                <a16:creationId xmlns:a16="http://schemas.microsoft.com/office/drawing/2014/main" id="{338A2325-7484-4F9E-252B-87BE0B56471D}"/>
              </a:ext>
            </a:extLst>
          </p:cNvPr>
          <p:cNvSpPr>
            <a:spLocks noGrp="1"/>
          </p:cNvSpPr>
          <p:nvPr>
            <p:ph type="body" sz="quarter" idx="24"/>
          </p:nvPr>
        </p:nvSpPr>
        <p:spPr>
          <a:xfrm>
            <a:off x="4749436" y="2806964"/>
            <a:ext cx="2693128" cy="991689"/>
          </a:xfrm>
        </p:spPr>
        <p:txBody>
          <a:bodyPr>
            <a:noAutofit/>
          </a:bodyPr>
          <a:lstStyle/>
          <a:p>
            <a:pPr algn="ctr"/>
            <a:r>
              <a:rPr lang="en-US" sz="1500" b="1" dirty="0">
                <a:effectLst/>
                <a:latin typeface="Arial" panose="020B0604020202020204" pitchFamily="34" charset="0"/>
                <a:ea typeface="Calibri" panose="020F0502020204030204" pitchFamily="34" charset="0"/>
              </a:rPr>
              <a:t>Missed Opportunities Due to Lack of Notifications</a:t>
            </a:r>
            <a:endParaRPr lang="en-US" sz="1500" dirty="0"/>
          </a:p>
        </p:txBody>
      </p:sp>
      <p:sp>
        <p:nvSpPr>
          <p:cNvPr id="6" name="Text Placeholder 5">
            <a:extLst>
              <a:ext uri="{FF2B5EF4-FFF2-40B4-BE49-F238E27FC236}">
                <a16:creationId xmlns:a16="http://schemas.microsoft.com/office/drawing/2014/main" id="{D20314AB-E412-E7F0-C609-5022AE18D01D}"/>
              </a:ext>
            </a:extLst>
          </p:cNvPr>
          <p:cNvSpPr>
            <a:spLocks noGrp="1"/>
          </p:cNvSpPr>
          <p:nvPr>
            <p:ph type="body" sz="quarter" idx="21"/>
          </p:nvPr>
        </p:nvSpPr>
        <p:spPr>
          <a:xfrm>
            <a:off x="4689632" y="4076963"/>
            <a:ext cx="3035880" cy="2279387"/>
          </a:xfrm>
        </p:spPr>
        <p:txBody>
          <a:bodyPr>
            <a:noAutofit/>
          </a:bodyPr>
          <a:lstStyle/>
          <a:p>
            <a:pPr algn="ctr"/>
            <a:r>
              <a:rPr lang="en-US" dirty="0">
                <a:effectLst/>
                <a:latin typeface="Arial" panose="020B0604020202020204" pitchFamily="34" charset="0"/>
                <a:ea typeface="Calibri" panose="020F0502020204030204" pitchFamily="34" charset="0"/>
                <a:cs typeface="Cordia New" panose="020B0304020202020204" pitchFamily="34" charset="-34"/>
              </a:rPr>
              <a:t>This issue is mitigated by ensuring users are promptly informed about important updates and deadlines, maintaining workflow continuity.</a:t>
            </a:r>
            <a:endParaRPr lang="en-US" dirty="0">
              <a:effectLst/>
              <a:latin typeface="Calibri" panose="020F0502020204030204" pitchFamily="34" charset="0"/>
              <a:ea typeface="Calibri" panose="020F0502020204030204" pitchFamily="34" charset="0"/>
              <a:cs typeface="Cordia New" panose="020B0304020202020204" pitchFamily="34" charset="-34"/>
            </a:endParaRPr>
          </a:p>
          <a:p>
            <a:pPr algn="ctr"/>
            <a:r>
              <a:rPr lang="en-US" dirty="0"/>
              <a:t>​</a:t>
            </a:r>
          </a:p>
          <a:p>
            <a:pPr algn="ctr"/>
            <a:r>
              <a:rPr lang="en-ZA" dirty="0"/>
              <a:t>​</a:t>
            </a:r>
          </a:p>
        </p:txBody>
      </p:sp>
      <p:sp>
        <p:nvSpPr>
          <p:cNvPr id="9" name="Text Placeholder 8">
            <a:extLst>
              <a:ext uri="{FF2B5EF4-FFF2-40B4-BE49-F238E27FC236}">
                <a16:creationId xmlns:a16="http://schemas.microsoft.com/office/drawing/2014/main" id="{35D86779-BA9D-1627-C7FF-9C60FC4C44A5}"/>
              </a:ext>
            </a:extLst>
          </p:cNvPr>
          <p:cNvSpPr>
            <a:spLocks noGrp="1"/>
          </p:cNvSpPr>
          <p:nvPr>
            <p:ph type="body" sz="quarter" idx="25"/>
          </p:nvPr>
        </p:nvSpPr>
        <p:spPr>
          <a:xfrm>
            <a:off x="8728503" y="2806963"/>
            <a:ext cx="2693128" cy="991689"/>
          </a:xfrm>
        </p:spPr>
        <p:txBody>
          <a:bodyPr>
            <a:normAutofit/>
          </a:bodyPr>
          <a:lstStyle/>
          <a:p>
            <a:pPr algn="ctr"/>
            <a:r>
              <a:rPr lang="en-US" sz="1800" b="1" dirty="0">
                <a:effectLst/>
                <a:latin typeface="Arial" panose="020B0604020202020204" pitchFamily="34" charset="0"/>
                <a:ea typeface="Calibri" panose="020F0502020204030204" pitchFamily="34" charset="0"/>
              </a:rPr>
              <a:t>Fragmented Data Tracking</a:t>
            </a:r>
            <a:endParaRPr lang="en-US" dirty="0"/>
          </a:p>
        </p:txBody>
      </p:sp>
      <p:sp>
        <p:nvSpPr>
          <p:cNvPr id="7" name="Text Placeholder 6">
            <a:extLst>
              <a:ext uri="{FF2B5EF4-FFF2-40B4-BE49-F238E27FC236}">
                <a16:creationId xmlns:a16="http://schemas.microsoft.com/office/drawing/2014/main" id="{49EBD116-555B-7E6B-F101-03AD43D61FAA}"/>
              </a:ext>
            </a:extLst>
          </p:cNvPr>
          <p:cNvSpPr>
            <a:spLocks noGrp="1"/>
          </p:cNvSpPr>
          <p:nvPr>
            <p:ph type="body" sz="quarter" idx="23"/>
          </p:nvPr>
        </p:nvSpPr>
        <p:spPr>
          <a:xfrm>
            <a:off x="8563187" y="4076963"/>
            <a:ext cx="3023761" cy="2397579"/>
          </a:xfrm>
        </p:spPr>
        <p:txBody>
          <a:bodyPr>
            <a:noAutofit/>
          </a:bodyPr>
          <a:lstStyle/>
          <a:p>
            <a:pPr algn="ctr"/>
            <a:r>
              <a:rPr lang="en-US" dirty="0">
                <a:effectLst/>
                <a:latin typeface="Arial" panose="020B0604020202020204" pitchFamily="34" charset="0"/>
                <a:ea typeface="Calibri" panose="020F0502020204030204" pitchFamily="34" charset="0"/>
                <a:cs typeface="Arial" panose="020B0604020202020204" pitchFamily="34" charset="0"/>
              </a:rPr>
              <a:t>By providing a centralized view of performance metrics, this problem is solved, allowing teams to assess campaign success and make data-driven decisions effectively.</a:t>
            </a:r>
          </a:p>
          <a:p>
            <a:pPr algn="ctr"/>
            <a:r>
              <a:rPr lang="en-US" dirty="0">
                <a:latin typeface="Arial" panose="020B0604020202020204" pitchFamily="34" charset="0"/>
                <a:cs typeface="Arial" panose="020B0604020202020204" pitchFamily="34" charset="0"/>
              </a:rPr>
              <a:t>​</a:t>
            </a:r>
          </a:p>
        </p:txBody>
      </p:sp>
      <p:sp>
        <p:nvSpPr>
          <p:cNvPr id="13" name="Slide Number Placeholder 12">
            <a:extLst>
              <a:ext uri="{FF2B5EF4-FFF2-40B4-BE49-F238E27FC236}">
                <a16:creationId xmlns:a16="http://schemas.microsoft.com/office/drawing/2014/main" id="{DAB0ED86-C71E-8901-D60F-98329BCC0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spTree>
    <p:extLst>
      <p:ext uri="{BB962C8B-B14F-4D97-AF65-F5344CB8AC3E}">
        <p14:creationId xmlns:p14="http://schemas.microsoft.com/office/powerpoint/2010/main" val="6321018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96031" y="1649421"/>
            <a:ext cx="8766703" cy="466344"/>
          </a:xfrm>
        </p:spPr>
        <p:txBody>
          <a:bodyPr/>
          <a:lstStyle/>
          <a:p>
            <a:r>
              <a:rPr lang="en-US" dirty="0">
                <a:ea typeface="+mn-ea"/>
                <a:cs typeface="+mn-cs"/>
              </a:rPr>
              <a:t>Function of the proposed title</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3" name="Text Placeholder 62">
            <a:extLst>
              <a:ext uri="{FF2B5EF4-FFF2-40B4-BE49-F238E27FC236}">
                <a16:creationId xmlns:a16="http://schemas.microsoft.com/office/drawing/2014/main" id="{0748B9A3-70BE-4930-994F-00EFCDA51C5E}"/>
              </a:ext>
            </a:extLst>
          </p:cNvPr>
          <p:cNvSpPr>
            <a:spLocks noGrp="1"/>
          </p:cNvSpPr>
          <p:nvPr>
            <p:ph type="body" sz="quarter" idx="27"/>
          </p:nvPr>
        </p:nvSpPr>
        <p:spPr>
          <a:xfrm>
            <a:off x="2811825" y="2566219"/>
            <a:ext cx="9031129" cy="3653604"/>
          </a:xfrm>
        </p:spPr>
        <p:txBody>
          <a:bodyPr>
            <a:normAutofit fontScale="77500" lnSpcReduction="20000"/>
          </a:bodyPr>
          <a:lstStyle/>
          <a:p>
            <a:pPr marL="0" marR="0" algn="just">
              <a:lnSpc>
                <a:spcPct val="200000"/>
              </a:lnSpc>
              <a:spcBef>
                <a:spcPts val="0"/>
              </a:spcBef>
              <a:spcAft>
                <a:spcPts val="800"/>
              </a:spcAft>
            </a:pPr>
            <a:r>
              <a:rPr lang="en-US" sz="1800" dirty="0">
                <a:effectLst/>
                <a:latin typeface="Arial" panose="020B0604020202020204" pitchFamily="34" charset="0"/>
                <a:ea typeface="Calibri" panose="020F0502020204030204" pitchFamily="34" charset="0"/>
                <a:cs typeface="Cordia New" panose="020B0304020202020204" pitchFamily="34" charset="-34"/>
              </a:rPr>
              <a:t>The functions of a social media content management system include local post scheduling for targeting specific audiences, a content preview feature to check post appearance before publishing, and a media management system for organizing multimedia assets. It ensures secure access through user authentication and role-based permissions, allows for post tagging and categorization for easier content retrieval, and supports offline report generation. Users can also export data in formats like CSV or JSON for analysis. A simple notification system keeps users updated, while a dashboard displays local engagement statistics and performance metrics. Collectively, these features enhance the efficiency of content management and improve user experience.</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spTree>
    <p:extLst>
      <p:ext uri="{BB962C8B-B14F-4D97-AF65-F5344CB8AC3E}">
        <p14:creationId xmlns:p14="http://schemas.microsoft.com/office/powerpoint/2010/main" val="33243142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p:txBody>
          <a:bodyPr>
            <a:normAutofit fontScale="90000"/>
          </a:bodyPr>
          <a:lstStyle/>
          <a:p>
            <a:r>
              <a:rPr lang="en-US" dirty="0">
                <a:ea typeface="+mn-ea"/>
                <a:cs typeface="+mn-cs"/>
              </a:rPr>
              <a:t>	Features:</a:t>
            </a:r>
            <a:endParaRPr lang="en-US" dirty="0"/>
          </a:p>
        </p:txBody>
      </p:sp>
      <p:pic>
        <p:nvPicPr>
          <p:cNvPr id="52" name="Picture Placeholder 51" descr="A close up of a person wearing glasses and the measurements of the eyes">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921400"/>
            <a:ext cx="6759800" cy="365125"/>
          </a:xfrm>
        </p:spPr>
        <p:txBody>
          <a:bodyPr>
            <a:noAutofit/>
          </a:bodyPr>
          <a:lstStyle/>
          <a:p>
            <a:pPr marL="285750" marR="0" lvl="0" indent="-285750">
              <a:lnSpc>
                <a:spcPct val="200000"/>
              </a:lnSpc>
              <a:spcBef>
                <a:spcPts val="0"/>
              </a:spcBef>
              <a:spcAft>
                <a:spcPts val="800"/>
              </a:spcAft>
              <a:buFont typeface="Arial" panose="020B0604020202020204" pitchFamily="34" charset="0"/>
              <a:buChar char="•"/>
            </a:pPr>
            <a:r>
              <a:rPr lang="en-US" sz="1700" dirty="0">
                <a:effectLst/>
                <a:latin typeface="Arial" panose="020B0604020202020204" pitchFamily="34" charset="0"/>
                <a:ea typeface="Calibri" panose="020F0502020204030204" pitchFamily="34" charset="0"/>
                <a:cs typeface="Cordia New" panose="020B0304020202020204" pitchFamily="34" charset="-34"/>
              </a:rPr>
              <a:t>Local Post Scheduling and Management</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4065514" y="2406639"/>
            <a:ext cx="5990303" cy="365125"/>
          </a:xfrm>
        </p:spPr>
        <p:txBody>
          <a:bodyPr>
            <a:noAutofit/>
          </a:bodyPr>
          <a:lstStyle/>
          <a:p>
            <a:pPr marL="285750" marR="0" lvl="0" indent="-285750" algn="just">
              <a:lnSpc>
                <a:spcPct val="200000"/>
              </a:lnSpc>
              <a:spcBef>
                <a:spcPts val="0"/>
              </a:spcBef>
              <a:spcAft>
                <a:spcPts val="800"/>
              </a:spcAft>
              <a:buFont typeface="Arial" panose="020B0604020202020204" pitchFamily="34" charset="0"/>
              <a:buChar char="•"/>
            </a:pPr>
            <a:r>
              <a:rPr lang="en-US" sz="1700" dirty="0">
                <a:effectLst/>
                <a:latin typeface="Arial" panose="020B0604020202020204" pitchFamily="34" charset="0"/>
                <a:ea typeface="Calibri" panose="020F0502020204030204" pitchFamily="34" charset="0"/>
                <a:cs typeface="Cordia New" panose="020B0304020202020204" pitchFamily="34" charset="-34"/>
              </a:rPr>
              <a:t>Local Content Preview</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4065516" y="2874478"/>
            <a:ext cx="5299710" cy="365125"/>
          </a:xfrm>
        </p:spPr>
        <p:txBody>
          <a:bodyPr>
            <a:noAutofit/>
          </a:bodyPr>
          <a:lstStyle/>
          <a:p>
            <a:pPr marL="285750" marR="0" lvl="0" indent="-285750" algn="just">
              <a:lnSpc>
                <a:spcPct val="200000"/>
              </a:lnSpc>
              <a:spcBef>
                <a:spcPts val="0"/>
              </a:spcBef>
              <a:spcAft>
                <a:spcPts val="800"/>
              </a:spcAft>
              <a:buFont typeface="Arial" panose="020B0604020202020204" pitchFamily="34" charset="0"/>
              <a:buChar char="•"/>
            </a:pPr>
            <a:r>
              <a:rPr lang="en-US" sz="1700" dirty="0">
                <a:effectLst/>
                <a:latin typeface="Arial" panose="020B0604020202020204" pitchFamily="34" charset="0"/>
                <a:ea typeface="Calibri" panose="020F0502020204030204" pitchFamily="34" charset="0"/>
                <a:cs typeface="Cordia New" panose="020B0304020202020204" pitchFamily="34" charset="-34"/>
              </a:rPr>
              <a:t>Media Management System</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6" name="Text Placehold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3344590"/>
            <a:ext cx="7054766" cy="365125"/>
          </a:xfrm>
        </p:spPr>
        <p:txBody>
          <a:bodyPr>
            <a:noAutofit/>
          </a:bodyPr>
          <a:lstStyle/>
          <a:p>
            <a:pPr marL="285750" marR="0" lvl="0" indent="-285750" algn="just">
              <a:lnSpc>
                <a:spcPct val="200000"/>
              </a:lnSpc>
              <a:spcBef>
                <a:spcPts val="0"/>
              </a:spcBef>
              <a:spcAft>
                <a:spcPts val="800"/>
              </a:spcAft>
              <a:buFont typeface="Arial" panose="020B0604020202020204" pitchFamily="34" charset="0"/>
              <a:buChar char="•"/>
            </a:pPr>
            <a:r>
              <a:rPr lang="en-US" sz="1700" dirty="0">
                <a:effectLst/>
                <a:latin typeface="Arial" panose="020B0604020202020204" pitchFamily="34" charset="0"/>
                <a:ea typeface="Calibri" panose="020F0502020204030204" pitchFamily="34" charset="0"/>
                <a:cs typeface="Cordia New" panose="020B0304020202020204" pitchFamily="34" charset="-34"/>
              </a:rPr>
              <a:t>User Authentication and Role-Based Access</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5" name="Text Placeholder 64">
            <a:extLst>
              <a:ext uri="{FF2B5EF4-FFF2-40B4-BE49-F238E27FC236}">
                <a16:creationId xmlns:a16="http://schemas.microsoft.com/office/drawing/2014/main" id="{270A850F-E957-43F7-B7FA-3CD874079131}"/>
              </a:ext>
            </a:extLst>
          </p:cNvPr>
          <p:cNvSpPr>
            <a:spLocks noGrp="1"/>
          </p:cNvSpPr>
          <p:nvPr>
            <p:ph type="body" sz="quarter" idx="23"/>
          </p:nvPr>
        </p:nvSpPr>
        <p:spPr>
          <a:xfrm>
            <a:off x="4038599" y="3773750"/>
            <a:ext cx="5990303" cy="365125"/>
          </a:xfrm>
        </p:spPr>
        <p:txBody>
          <a:bodyPr>
            <a:noAutofit/>
          </a:bodyPr>
          <a:lstStyle/>
          <a:p>
            <a:pPr marL="285750" marR="0" lvl="0" indent="-285750" algn="just">
              <a:lnSpc>
                <a:spcPct val="200000"/>
              </a:lnSpc>
              <a:spcBef>
                <a:spcPts val="0"/>
              </a:spcBef>
              <a:spcAft>
                <a:spcPts val="800"/>
              </a:spcAft>
              <a:buFont typeface="Arial" panose="020B0604020202020204" pitchFamily="34" charset="0"/>
              <a:buChar char="•"/>
            </a:pPr>
            <a:r>
              <a:rPr lang="en-US" sz="1700" dirty="0">
                <a:effectLst/>
                <a:latin typeface="Arial" panose="020B0604020202020204" pitchFamily="34" charset="0"/>
                <a:ea typeface="Calibri" panose="020F0502020204030204" pitchFamily="34" charset="0"/>
                <a:cs typeface="Cordia New" panose="020B0304020202020204" pitchFamily="34" charset="-34"/>
              </a:rPr>
              <a:t>Post Tagging and Categorization</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9</a:t>
            </a:fld>
            <a:endParaRPr lang="en-US" dirty="0"/>
          </a:p>
        </p:txBody>
      </p:sp>
      <p:sp>
        <p:nvSpPr>
          <p:cNvPr id="2" name="Text Placeholder 64">
            <a:extLst>
              <a:ext uri="{FF2B5EF4-FFF2-40B4-BE49-F238E27FC236}">
                <a16:creationId xmlns:a16="http://schemas.microsoft.com/office/drawing/2014/main" id="{E5FFD6D0-56CB-2F9B-674D-1092F98ED54A}"/>
              </a:ext>
            </a:extLst>
          </p:cNvPr>
          <p:cNvSpPr txBox="1">
            <a:spLocks/>
          </p:cNvSpPr>
          <p:nvPr/>
        </p:nvSpPr>
        <p:spPr>
          <a:xfrm>
            <a:off x="4038599" y="5034901"/>
            <a:ext cx="5990301"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just">
              <a:lnSpc>
                <a:spcPct val="200000"/>
              </a:lnSpc>
              <a:spcBef>
                <a:spcPts val="0"/>
              </a:spcBef>
              <a:spcAft>
                <a:spcPts val="800"/>
              </a:spcAft>
              <a:buFont typeface="Arial" panose="020B0604020202020204" pitchFamily="34" charset="0"/>
              <a:buChar char="•"/>
            </a:pPr>
            <a:r>
              <a:rPr lang="en-US" sz="1700" dirty="0">
                <a:effectLst/>
                <a:latin typeface="Arial" panose="020B0604020202020204" pitchFamily="34" charset="0"/>
                <a:ea typeface="Calibri" panose="020F0502020204030204" pitchFamily="34" charset="0"/>
                <a:cs typeface="Cordia New" panose="020B0304020202020204" pitchFamily="34" charset="-34"/>
              </a:rPr>
              <a:t>Simple Notification System</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6" name="Text Placeholder 64">
            <a:extLst>
              <a:ext uri="{FF2B5EF4-FFF2-40B4-BE49-F238E27FC236}">
                <a16:creationId xmlns:a16="http://schemas.microsoft.com/office/drawing/2014/main" id="{52E1AF1E-2ABE-E6C5-799E-FF06D1CD80A4}"/>
              </a:ext>
            </a:extLst>
          </p:cNvPr>
          <p:cNvSpPr txBox="1">
            <a:spLocks/>
          </p:cNvSpPr>
          <p:nvPr/>
        </p:nvSpPr>
        <p:spPr>
          <a:xfrm>
            <a:off x="4065515" y="4165778"/>
            <a:ext cx="6155113"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just">
              <a:lnSpc>
                <a:spcPct val="200000"/>
              </a:lnSpc>
              <a:spcBef>
                <a:spcPts val="0"/>
              </a:spcBef>
              <a:spcAft>
                <a:spcPts val="800"/>
              </a:spcAft>
              <a:buFont typeface="Arial" panose="020B0604020202020204" pitchFamily="34" charset="0"/>
              <a:buChar char="•"/>
            </a:pPr>
            <a:r>
              <a:rPr lang="en-US" sz="1700" dirty="0">
                <a:effectLst/>
                <a:latin typeface="Arial" panose="020B0604020202020204" pitchFamily="34" charset="0"/>
                <a:ea typeface="Calibri" panose="020F0502020204030204" pitchFamily="34" charset="0"/>
                <a:cs typeface="Cordia New" panose="020B0304020202020204" pitchFamily="34" charset="-34"/>
              </a:rPr>
              <a:t>Offline Report Generation</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7" name="Text Placeholder 64">
            <a:extLst>
              <a:ext uri="{FF2B5EF4-FFF2-40B4-BE49-F238E27FC236}">
                <a16:creationId xmlns:a16="http://schemas.microsoft.com/office/drawing/2014/main" id="{98E38DDB-40B6-5A17-D2FA-BE17668EE7E6}"/>
              </a:ext>
            </a:extLst>
          </p:cNvPr>
          <p:cNvSpPr txBox="1">
            <a:spLocks/>
          </p:cNvSpPr>
          <p:nvPr/>
        </p:nvSpPr>
        <p:spPr>
          <a:xfrm>
            <a:off x="4038600" y="4586888"/>
            <a:ext cx="5990302"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just">
              <a:lnSpc>
                <a:spcPct val="200000"/>
              </a:lnSpc>
              <a:spcBef>
                <a:spcPts val="0"/>
              </a:spcBef>
              <a:spcAft>
                <a:spcPts val="800"/>
              </a:spcAft>
              <a:buFont typeface="Arial" panose="020B0604020202020204" pitchFamily="34" charset="0"/>
              <a:buChar char="•"/>
            </a:pPr>
            <a:r>
              <a:rPr lang="en-US" sz="1700" dirty="0">
                <a:effectLst/>
                <a:latin typeface="Arial" panose="020B0604020202020204" pitchFamily="34" charset="0"/>
                <a:ea typeface="Calibri" panose="020F0502020204030204" pitchFamily="34" charset="0"/>
                <a:cs typeface="Cordia New" panose="020B0304020202020204" pitchFamily="34" charset="-34"/>
              </a:rPr>
              <a:t>Export Post to CSV/JSON</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8" name="Text Placeholder 64">
            <a:extLst>
              <a:ext uri="{FF2B5EF4-FFF2-40B4-BE49-F238E27FC236}">
                <a16:creationId xmlns:a16="http://schemas.microsoft.com/office/drawing/2014/main" id="{0C8F483B-4CB5-5AE4-CFDD-990469CA1108}"/>
              </a:ext>
            </a:extLst>
          </p:cNvPr>
          <p:cNvSpPr txBox="1">
            <a:spLocks/>
          </p:cNvSpPr>
          <p:nvPr/>
        </p:nvSpPr>
        <p:spPr>
          <a:xfrm>
            <a:off x="4038600" y="5482914"/>
            <a:ext cx="5990300"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just">
              <a:lnSpc>
                <a:spcPct val="200000"/>
              </a:lnSpc>
              <a:spcBef>
                <a:spcPts val="0"/>
              </a:spcBef>
              <a:spcAft>
                <a:spcPts val="800"/>
              </a:spcAft>
              <a:buFont typeface="Arial" panose="020B0604020202020204" pitchFamily="34" charset="0"/>
              <a:buChar char="•"/>
            </a:pPr>
            <a:r>
              <a:rPr lang="en-US" sz="1700" dirty="0">
                <a:effectLst/>
                <a:latin typeface="Arial" panose="020B0604020202020204" pitchFamily="34" charset="0"/>
                <a:ea typeface="Calibri" panose="020F0502020204030204" pitchFamily="34" charset="0"/>
                <a:cs typeface="Cordia New" panose="020B0304020202020204" pitchFamily="34" charset="-34"/>
              </a:rPr>
              <a:t>Dashboard with Local Stats</a:t>
            </a:r>
            <a:endParaRPr lang="en-US" sz="17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611775336"/>
      </p:ext>
    </p:extLst>
  </p:cSld>
  <p:clrMapOvr>
    <a:masterClrMapping/>
  </p:clrMapOvr>
  <p:transition spd="slow">
    <p:push dir="u"/>
  </p:transition>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69</TotalTime>
  <Words>864</Words>
  <Application>Microsoft Office PowerPoint</Application>
  <PresentationFormat>Widescreen</PresentationFormat>
  <Paragraphs>99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Bierstadt</vt:lpstr>
      <vt:lpstr>Calibri</vt:lpstr>
      <vt:lpstr>Courier New</vt:lpstr>
      <vt:lpstr>Posterama</vt:lpstr>
      <vt:lpstr>Posterama Bold</vt:lpstr>
      <vt:lpstr>Office Theme</vt:lpstr>
      <vt:lpstr>Group 2</vt:lpstr>
      <vt:lpstr>Team members</vt:lpstr>
      <vt:lpstr>Social media content management system (cms)</vt:lpstr>
      <vt:lpstr>AREA OF INVESTIGATION</vt:lpstr>
      <vt:lpstr>Cited problems</vt:lpstr>
      <vt:lpstr>Cited problems</vt:lpstr>
      <vt:lpstr>Cited problems</vt:lpstr>
      <vt:lpstr>Function of the proposed title</vt:lpstr>
      <vt:lpstr> Features:</vt:lpstr>
      <vt:lpstr>Programming Language and Database: </vt:lpstr>
      <vt:lpstr>Importance of the Study:</vt:lpstr>
      <vt:lpstr>Target users/beneficiaries</vt:lpstr>
      <vt:lpstr>Target users/beneficiaries</vt:lpstr>
      <vt:lpstr>Target users/beneficiaries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User</cp:lastModifiedBy>
  <cp:revision>2</cp:revision>
  <dcterms:created xsi:type="dcterms:W3CDTF">2024-10-16T10:07:25Z</dcterms:created>
  <dcterms:modified xsi:type="dcterms:W3CDTF">2024-10-16T11:16:53Z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